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62"/>
  </p:notesMasterIdLst>
  <p:sldIdLst>
    <p:sldId id="309" r:id="rId2"/>
    <p:sldId id="259" r:id="rId3"/>
    <p:sldId id="276" r:id="rId4"/>
    <p:sldId id="261" r:id="rId5"/>
    <p:sldId id="275" r:id="rId6"/>
    <p:sldId id="316" r:id="rId7"/>
    <p:sldId id="317" r:id="rId8"/>
    <p:sldId id="318" r:id="rId9"/>
    <p:sldId id="310" r:id="rId10"/>
    <p:sldId id="258" r:id="rId11"/>
    <p:sldId id="280" r:id="rId12"/>
    <p:sldId id="257" r:id="rId13"/>
    <p:sldId id="312" r:id="rId14"/>
    <p:sldId id="313" r:id="rId15"/>
    <p:sldId id="321" r:id="rId16"/>
    <p:sldId id="322" r:id="rId17"/>
    <p:sldId id="268" r:id="rId18"/>
    <p:sldId id="323" r:id="rId19"/>
    <p:sldId id="319" r:id="rId20"/>
    <p:sldId id="327" r:id="rId21"/>
    <p:sldId id="415" r:id="rId22"/>
    <p:sldId id="416" r:id="rId23"/>
    <p:sldId id="326" r:id="rId24"/>
    <p:sldId id="266" r:id="rId25"/>
    <p:sldId id="325" r:id="rId26"/>
    <p:sldId id="417" r:id="rId27"/>
    <p:sldId id="419" r:id="rId28"/>
    <p:sldId id="418" r:id="rId29"/>
    <p:sldId id="262" r:id="rId30"/>
    <p:sldId id="314" r:id="rId31"/>
    <p:sldId id="265" r:id="rId32"/>
    <p:sldId id="421" r:id="rId33"/>
    <p:sldId id="422" r:id="rId34"/>
    <p:sldId id="420" r:id="rId35"/>
    <p:sldId id="423" r:id="rId36"/>
    <p:sldId id="424" r:id="rId37"/>
    <p:sldId id="311" r:id="rId38"/>
    <p:sldId id="277" r:id="rId39"/>
    <p:sldId id="427" r:id="rId40"/>
    <p:sldId id="433" r:id="rId41"/>
    <p:sldId id="429" r:id="rId42"/>
    <p:sldId id="430" r:id="rId43"/>
    <p:sldId id="431" r:id="rId44"/>
    <p:sldId id="432" r:id="rId45"/>
    <p:sldId id="434" r:id="rId46"/>
    <p:sldId id="435" r:id="rId47"/>
    <p:sldId id="436" r:id="rId48"/>
    <p:sldId id="437" r:id="rId49"/>
    <p:sldId id="438" r:id="rId50"/>
    <p:sldId id="428" r:id="rId51"/>
    <p:sldId id="439" r:id="rId52"/>
    <p:sldId id="440" r:id="rId53"/>
    <p:sldId id="441" r:id="rId54"/>
    <p:sldId id="442" r:id="rId55"/>
    <p:sldId id="443" r:id="rId56"/>
    <p:sldId id="444" r:id="rId57"/>
    <p:sldId id="445" r:id="rId58"/>
    <p:sldId id="263" r:id="rId59"/>
    <p:sldId id="446" r:id="rId60"/>
    <p:sldId id="283" r:id="rId61"/>
  </p:sldIdLst>
  <p:sldSz cx="9144000" cy="5143500" type="screen16x9"/>
  <p:notesSz cx="6858000" cy="9144000"/>
  <p:embeddedFontLst>
    <p:embeddedFont>
      <p:font typeface="Amatic SC" panose="020B0604020202020204" charset="-79"/>
      <p:regular r:id="rId63"/>
      <p:bold r:id="rId64"/>
    </p:embeddedFont>
    <p:embeddedFont>
      <p:font typeface="Bahnschrift" panose="020B0502040204020203" pitchFamily="34" charset="0"/>
      <p:regular r:id="rId65"/>
      <p:bold r:id="rId66"/>
    </p:embeddedFont>
    <p:embeddedFont>
      <p:font typeface="Bahnschrift Light" panose="020B0502040204020203" pitchFamily="34" charset="0"/>
      <p:regular r:id="rId67"/>
    </p:embeddedFont>
    <p:embeddedFont>
      <p:font typeface="Helvetica Neue" panose="020B0604020202020204" charset="0"/>
      <p:regular r:id="rId68"/>
      <p:bold r:id="rId69"/>
      <p:italic r:id="rId70"/>
      <p:boldItalic r:id="rId71"/>
    </p:embeddedFont>
    <p:embeddedFont>
      <p:font typeface="MS Gothic" panose="020B0609070205080204" pitchFamily="49" charset="-128"/>
      <p:regular r:id="rId72"/>
    </p:embeddedFont>
    <p:embeddedFont>
      <p:font typeface="Roboto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D3B5A9-8FE6-4504-BC89-D6D8D882E372}">
  <a:tblStyle styleId="{12D3B5A9-8FE6-4504-BC89-D6D8D882E3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32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89f1087ede_0_2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89f1087ede_0_2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89f325e8c8_0_4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1" name="Google Shape;3781;g89f325e8c8_0_4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9f1087ede_0_2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89f1087ede_0_2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89f325e8c8_0_4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1" name="Google Shape;3781;g89f325e8c8_0_4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316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89f325e8c8_0_4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1" name="Google Shape;3781;g89f325e8c8_0_4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70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9f1087ede_0_2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89f1087ede_0_2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555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9f1087ede_0_2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89f1087ede_0_2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637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89f325e8c8_0_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89f325e8c8_0_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89f325e8c8_0_4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1" name="Google Shape;3781;g89f325e8c8_0_4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500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9f325e8c8_0_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9f325e8c8_0_1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23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89f325e8c8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89f325e8c8_0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89f325e8c8_0_4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1" name="Google Shape;3781;g89f325e8c8_0_4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939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9f325e8c8_0_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9f325e8c8_0_1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422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992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796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172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66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g89f325e8c8_0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3" name="Google Shape;3633;g89f325e8c8_0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56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9f325e8c8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9f325e8c8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g9107ef471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3" name="Google Shape;3653;g9107ef471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875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3341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9070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9f325e8c8_0_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9f325e8c8_0_1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600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62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89f1087ede_0_2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89f1087ede_0_2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6646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89f325e8c8_0_2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89f325e8c8_0_2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4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89f325e8c8_0_2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89f325e8c8_0_2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57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41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9f325e8c8_0_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9f325e8c8_0_1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542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9543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481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89f325e8c8_0_2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89f325e8c8_0_2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8475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545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7814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800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89f325e8c8_0_2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89f325e8c8_0_2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9244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89f1087ede_0_2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89f1087ede_0_2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5310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89f1087ede_0_2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89f1087ede_0_2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810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g89f325e8c8_0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3" name="Google Shape;3633;g89f325e8c8_0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89f325e8c8_0_2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89f325e8c8_0_2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812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0156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89f325e8c8_0_2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89f325e8c8_0_2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6429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9371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086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9f325e8c8_0_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9f325e8c8_0_1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0437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2459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g89f325e8c8_0_4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2" name="Google Shape;3812;g89f325e8c8_0_4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g89f325e8c8_0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3" name="Google Shape;3633;g89f325e8c8_0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g89f325e8c8_0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3" name="Google Shape;3633;g89f325e8c8_0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95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g89f325e8c8_0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3" name="Google Shape;3633;g89f325e8c8_0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49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89f1087ede_0_2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89f1087ede_0_2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97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986667" y="3871509"/>
            <a:ext cx="1717686" cy="1718100"/>
            <a:chOff x="1347125" y="349025"/>
            <a:chExt cx="4978800" cy="4980000"/>
          </a:xfrm>
        </p:grpSpPr>
        <p:sp>
          <p:nvSpPr>
            <p:cNvPr id="10" name="Google Shape;10;p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4802150" y="2191025"/>
            <a:ext cx="3670200" cy="7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subTitle" idx="1"/>
          </p:nvPr>
        </p:nvSpPr>
        <p:spPr>
          <a:xfrm>
            <a:off x="4802150" y="2894825"/>
            <a:ext cx="36702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 rot="2539751">
            <a:off x="7373540" y="-3610679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9266724">
            <a:off x="7693752" y="915166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2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BLANK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/>
          <p:nvPr/>
        </p:nvSpPr>
        <p:spPr>
          <a:xfrm>
            <a:off x="7084000" y="540000"/>
            <a:ext cx="4029000" cy="4029000"/>
          </a:xfrm>
          <a:prstGeom prst="donut">
            <a:avLst>
              <a:gd name="adj" fmla="val 1784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1"/>
          </p:nvPr>
        </p:nvSpPr>
        <p:spPr>
          <a:xfrm>
            <a:off x="799919" y="2010942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2"/>
          </p:nvPr>
        </p:nvSpPr>
        <p:spPr>
          <a:xfrm>
            <a:off x="799919" y="3853588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3"/>
          </p:nvPr>
        </p:nvSpPr>
        <p:spPr>
          <a:xfrm>
            <a:off x="3398494" y="2010942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4"/>
          </p:nvPr>
        </p:nvSpPr>
        <p:spPr>
          <a:xfrm>
            <a:off x="3398494" y="3853588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7152238" y="3180800"/>
            <a:ext cx="474000" cy="474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210"/>
              </a:solidFill>
            </a:endParaRPr>
          </a:p>
        </p:txBody>
      </p:sp>
      <p:grpSp>
        <p:nvGrpSpPr>
          <p:cNvPr id="209" name="Google Shape;209;p15"/>
          <p:cNvGrpSpPr/>
          <p:nvPr/>
        </p:nvGrpSpPr>
        <p:grpSpPr>
          <a:xfrm>
            <a:off x="8073382" y="788704"/>
            <a:ext cx="781174" cy="781362"/>
            <a:chOff x="1347125" y="349025"/>
            <a:chExt cx="4978800" cy="4980000"/>
          </a:xfrm>
        </p:grpSpPr>
        <p:sp>
          <p:nvSpPr>
            <p:cNvPr id="210" name="Google Shape;210;p15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5"/>
          <p:cNvSpPr/>
          <p:nvPr/>
        </p:nvSpPr>
        <p:spPr>
          <a:xfrm>
            <a:off x="6954869" y="963900"/>
            <a:ext cx="286500" cy="2862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210"/>
              </a:solidFill>
            </a:endParaRPr>
          </a:p>
        </p:txBody>
      </p:sp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xfrm>
            <a:off x="713219" y="384048"/>
            <a:ext cx="69957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5"/>
          </p:nvPr>
        </p:nvSpPr>
        <p:spPr>
          <a:xfrm>
            <a:off x="3398494" y="16758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6"/>
          </p:nvPr>
        </p:nvSpPr>
        <p:spPr>
          <a:xfrm>
            <a:off x="799919" y="3515042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7"/>
          </p:nvPr>
        </p:nvSpPr>
        <p:spPr>
          <a:xfrm>
            <a:off x="799919" y="16758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8"/>
          </p:nvPr>
        </p:nvSpPr>
        <p:spPr>
          <a:xfrm>
            <a:off x="3398494" y="35150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 idx="9" hasCustomPrompt="1"/>
          </p:nvPr>
        </p:nvSpPr>
        <p:spPr>
          <a:xfrm>
            <a:off x="79992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5"/>
          <p:cNvSpPr txBox="1">
            <a:spLocks noGrp="1"/>
          </p:cNvSpPr>
          <p:nvPr>
            <p:ph type="title" idx="13" hasCustomPrompt="1"/>
          </p:nvPr>
        </p:nvSpPr>
        <p:spPr>
          <a:xfrm>
            <a:off x="799925" y="29665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5"/>
          <p:cNvSpPr txBox="1">
            <a:spLocks noGrp="1"/>
          </p:cNvSpPr>
          <p:nvPr>
            <p:ph type="title" idx="14" hasCustomPrompt="1"/>
          </p:nvPr>
        </p:nvSpPr>
        <p:spPr>
          <a:xfrm>
            <a:off x="3402575" y="29665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15" hasCustomPrompt="1"/>
          </p:nvPr>
        </p:nvSpPr>
        <p:spPr>
          <a:xfrm>
            <a:off x="340257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CUSTOM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/>
          <p:nvPr/>
        </p:nvSpPr>
        <p:spPr>
          <a:xfrm flipH="1">
            <a:off x="-6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 txBox="1">
            <a:spLocks noGrp="1"/>
          </p:cNvSpPr>
          <p:nvPr>
            <p:ph type="title"/>
          </p:nvPr>
        </p:nvSpPr>
        <p:spPr>
          <a:xfrm>
            <a:off x="5075700" y="12115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8" name="Google Shape;278;p17"/>
          <p:cNvSpPr txBox="1">
            <a:spLocks noGrp="1"/>
          </p:cNvSpPr>
          <p:nvPr>
            <p:ph type="subTitle" idx="1"/>
          </p:nvPr>
        </p:nvSpPr>
        <p:spPr>
          <a:xfrm>
            <a:off x="5075700" y="2519550"/>
            <a:ext cx="30408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Image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>
            <a:spLocks noGrp="1"/>
          </p:cNvSpPr>
          <p:nvPr>
            <p:ph type="title"/>
          </p:nvPr>
        </p:nvSpPr>
        <p:spPr>
          <a:xfrm>
            <a:off x="5222700" y="3172350"/>
            <a:ext cx="32013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3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9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283" name="Google Shape;283;p1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19"/>
          <p:cNvSpPr/>
          <p:nvPr/>
        </p:nvSpPr>
        <p:spPr>
          <a:xfrm>
            <a:off x="-259370" y="235628"/>
            <a:ext cx="972600" cy="9726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07" name="Google Shape;307;p19"/>
          <p:cNvGrpSpPr/>
          <p:nvPr/>
        </p:nvGrpSpPr>
        <p:grpSpPr>
          <a:xfrm>
            <a:off x="8069842" y="4006534"/>
            <a:ext cx="1717686" cy="1718100"/>
            <a:chOff x="1347125" y="349025"/>
            <a:chExt cx="4978800" cy="4980000"/>
          </a:xfrm>
        </p:grpSpPr>
        <p:sp>
          <p:nvSpPr>
            <p:cNvPr id="308" name="Google Shape;308;p1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9"/>
          <p:cNvSpPr/>
          <p:nvPr/>
        </p:nvSpPr>
        <p:spPr>
          <a:xfrm>
            <a:off x="8742075" y="385650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9"/>
          <p:cNvSpPr/>
          <p:nvPr/>
        </p:nvSpPr>
        <p:spPr>
          <a:xfrm>
            <a:off x="600625" y="45955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solidFill>
          <a:schemeClr val="accent1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2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71" name="Google Shape;671;p32"/>
          <p:cNvSpPr/>
          <p:nvPr/>
        </p:nvSpPr>
        <p:spPr>
          <a:xfrm>
            <a:off x="1153977" y="586793"/>
            <a:ext cx="444300" cy="4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2"/>
          <p:cNvSpPr txBox="1">
            <a:spLocks noGrp="1"/>
          </p:cNvSpPr>
          <p:nvPr>
            <p:ph type="title"/>
          </p:nvPr>
        </p:nvSpPr>
        <p:spPr>
          <a:xfrm>
            <a:off x="2417725" y="2003888"/>
            <a:ext cx="5679300" cy="9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32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32"/>
          <p:cNvSpPr/>
          <p:nvPr/>
        </p:nvSpPr>
        <p:spPr>
          <a:xfrm>
            <a:off x="217925" y="2906275"/>
            <a:ext cx="444300" cy="4443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2"/>
          <p:cNvSpPr/>
          <p:nvPr/>
        </p:nvSpPr>
        <p:spPr>
          <a:xfrm>
            <a:off x="7328699" y="4498225"/>
            <a:ext cx="1159500" cy="1159500"/>
          </a:xfrm>
          <a:prstGeom prst="donut">
            <a:avLst>
              <a:gd name="adj" fmla="val 1784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32"/>
          <p:cNvGrpSpPr/>
          <p:nvPr/>
        </p:nvGrpSpPr>
        <p:grpSpPr>
          <a:xfrm>
            <a:off x="8092579" y="4061881"/>
            <a:ext cx="1235738" cy="1236036"/>
            <a:chOff x="1347125" y="349025"/>
            <a:chExt cx="4978800" cy="4980000"/>
          </a:xfrm>
        </p:grpSpPr>
        <p:sp>
          <p:nvSpPr>
            <p:cNvPr id="677" name="Google Shape;677;p3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2"/>
          <p:cNvSpPr/>
          <p:nvPr/>
        </p:nvSpPr>
        <p:spPr>
          <a:xfrm>
            <a:off x="8553551" y="213355"/>
            <a:ext cx="240900" cy="2409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 txBox="1">
            <a:spLocks noGrp="1"/>
          </p:cNvSpPr>
          <p:nvPr>
            <p:ph type="title" idx="2" hasCustomPrompt="1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1" name="Google Shape;701;p32"/>
          <p:cNvSpPr/>
          <p:nvPr/>
        </p:nvSpPr>
        <p:spPr>
          <a:xfrm>
            <a:off x="-542976" y="2994800"/>
            <a:ext cx="1159500" cy="1159500"/>
          </a:xfrm>
          <a:prstGeom prst="donut">
            <a:avLst>
              <a:gd name="adj" fmla="val 178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17">
    <p:bg>
      <p:bgPr>
        <a:solidFill>
          <a:schemeClr val="accen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33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704" name="Google Shape;704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33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727" name="Google Shape;727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33"/>
          <p:cNvSpPr/>
          <p:nvPr/>
        </p:nvSpPr>
        <p:spPr>
          <a:xfrm>
            <a:off x="8642025" y="3654650"/>
            <a:ext cx="258300" cy="2583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3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3"/>
          <p:cNvSpPr/>
          <p:nvPr/>
        </p:nvSpPr>
        <p:spPr>
          <a:xfrm>
            <a:off x="7626000" y="4120650"/>
            <a:ext cx="798000" cy="798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3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3">
  <p:cSld name="CUSTOM_18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4"/>
          <p:cNvSpPr txBox="1">
            <a:spLocks noGrp="1"/>
          </p:cNvSpPr>
          <p:nvPr>
            <p:ph type="title"/>
          </p:nvPr>
        </p:nvSpPr>
        <p:spPr>
          <a:xfrm>
            <a:off x="720000" y="1941300"/>
            <a:ext cx="3294000" cy="12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5" name="Google Shape;755;p34"/>
          <p:cNvSpPr txBox="1">
            <a:spLocks noGrp="1"/>
          </p:cNvSpPr>
          <p:nvPr>
            <p:ph type="subTitle" idx="1"/>
          </p:nvPr>
        </p:nvSpPr>
        <p:spPr>
          <a:xfrm>
            <a:off x="5089025" y="9897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6" name="Google Shape;756;p34"/>
          <p:cNvSpPr txBox="1">
            <a:spLocks noGrp="1"/>
          </p:cNvSpPr>
          <p:nvPr>
            <p:ph type="subTitle" idx="2"/>
          </p:nvPr>
        </p:nvSpPr>
        <p:spPr>
          <a:xfrm>
            <a:off x="5089025" y="1881275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34"/>
          <p:cNvSpPr txBox="1">
            <a:spLocks noGrp="1"/>
          </p:cNvSpPr>
          <p:nvPr>
            <p:ph type="subTitle" idx="3"/>
          </p:nvPr>
        </p:nvSpPr>
        <p:spPr>
          <a:xfrm>
            <a:off x="5089025" y="2757013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34"/>
          <p:cNvSpPr txBox="1">
            <a:spLocks noGrp="1"/>
          </p:cNvSpPr>
          <p:nvPr>
            <p:ph type="subTitle" idx="4"/>
          </p:nvPr>
        </p:nvSpPr>
        <p:spPr>
          <a:xfrm>
            <a:off x="5089025" y="37222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grpSp>
        <p:nvGrpSpPr>
          <p:cNvPr id="759" name="Google Shape;759;p34"/>
          <p:cNvGrpSpPr/>
          <p:nvPr/>
        </p:nvGrpSpPr>
        <p:grpSpPr>
          <a:xfrm>
            <a:off x="8010979" y="-524141"/>
            <a:ext cx="1717686" cy="1718100"/>
            <a:chOff x="1347125" y="349025"/>
            <a:chExt cx="4978800" cy="4980000"/>
          </a:xfrm>
        </p:grpSpPr>
        <p:sp>
          <p:nvSpPr>
            <p:cNvPr id="760" name="Google Shape;760;p34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4"/>
          <p:cNvSpPr/>
          <p:nvPr/>
        </p:nvSpPr>
        <p:spPr>
          <a:xfrm>
            <a:off x="8665988" y="540000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4"/>
          <p:cNvSpPr/>
          <p:nvPr/>
        </p:nvSpPr>
        <p:spPr>
          <a:xfrm>
            <a:off x="7434013" y="172593"/>
            <a:ext cx="324600" cy="324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4"/>
          <p:cNvSpPr/>
          <p:nvPr/>
        </p:nvSpPr>
        <p:spPr>
          <a:xfrm rot="-6727045">
            <a:off x="-227338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4"/>
          <p:cNvSpPr/>
          <p:nvPr/>
        </p:nvSpPr>
        <p:spPr>
          <a:xfrm>
            <a:off x="118955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CUSTOM_20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6"/>
          <p:cNvSpPr txBox="1">
            <a:spLocks noGrp="1"/>
          </p:cNvSpPr>
          <p:nvPr>
            <p:ph type="subTitle" idx="1"/>
          </p:nvPr>
        </p:nvSpPr>
        <p:spPr>
          <a:xfrm>
            <a:off x="10550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36"/>
          <p:cNvSpPr txBox="1">
            <a:spLocks noGrp="1"/>
          </p:cNvSpPr>
          <p:nvPr>
            <p:ph type="subTitle" idx="2"/>
          </p:nvPr>
        </p:nvSpPr>
        <p:spPr>
          <a:xfrm>
            <a:off x="60244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36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7" name="Google Shape;797;p36"/>
          <p:cNvSpPr txBox="1">
            <a:spLocks noGrp="1"/>
          </p:cNvSpPr>
          <p:nvPr>
            <p:ph type="subTitle" idx="3"/>
          </p:nvPr>
        </p:nvSpPr>
        <p:spPr>
          <a:xfrm>
            <a:off x="10550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8" name="Google Shape;798;p36"/>
          <p:cNvSpPr txBox="1">
            <a:spLocks noGrp="1"/>
          </p:cNvSpPr>
          <p:nvPr>
            <p:ph type="subTitle" idx="4"/>
          </p:nvPr>
        </p:nvSpPr>
        <p:spPr>
          <a:xfrm>
            <a:off x="60244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2">
  <p:cSld name="CUSTOM_2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7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1" name="Google Shape;801;p37"/>
          <p:cNvSpPr txBox="1">
            <a:spLocks noGrp="1"/>
          </p:cNvSpPr>
          <p:nvPr>
            <p:ph type="subTitle" idx="1"/>
          </p:nvPr>
        </p:nvSpPr>
        <p:spPr>
          <a:xfrm>
            <a:off x="1074150" y="1151650"/>
            <a:ext cx="6995700" cy="3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1335868" y="686194"/>
            <a:ext cx="650729" cy="650886"/>
            <a:chOff x="1347125" y="349025"/>
            <a:chExt cx="4978800" cy="4980000"/>
          </a:xfrm>
        </p:grpSpPr>
        <p:sp>
          <p:nvSpPr>
            <p:cNvPr id="39" name="Google Shape;39;p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246147" y="3433400"/>
            <a:ext cx="501000" cy="5010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2489650" y="2091038"/>
            <a:ext cx="56793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2489650" y="305246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/>
          <p:nvPr/>
        </p:nvSpPr>
        <p:spPr>
          <a:xfrm rot="2539751">
            <a:off x="7373540" y="-3610679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rot="9266724">
            <a:off x="7693752" y="915166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00899D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311700" y="3840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 txBox="1">
            <a:spLocks noGrp="1"/>
          </p:cNvSpPr>
          <p:nvPr>
            <p:ph type="body" idx="1"/>
          </p:nvPr>
        </p:nvSpPr>
        <p:spPr>
          <a:xfrm>
            <a:off x="713225" y="1036775"/>
            <a:ext cx="7717500" cy="3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8C5A79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1611750" y="2775167"/>
            <a:ext cx="2744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2"/>
          </p:nvPr>
        </p:nvSpPr>
        <p:spPr>
          <a:xfrm>
            <a:off x="4787500" y="2775167"/>
            <a:ext cx="2744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074150" y="384100"/>
            <a:ext cx="6995700" cy="5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3"/>
          </p:nvPr>
        </p:nvSpPr>
        <p:spPr>
          <a:xfrm>
            <a:off x="1611750" y="3110592"/>
            <a:ext cx="27447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4"/>
          </p:nvPr>
        </p:nvSpPr>
        <p:spPr>
          <a:xfrm>
            <a:off x="4787500" y="3110592"/>
            <a:ext cx="27447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76" name="Google Shape;76;p5"/>
          <p:cNvGrpSpPr/>
          <p:nvPr/>
        </p:nvGrpSpPr>
        <p:grpSpPr>
          <a:xfrm>
            <a:off x="8064617" y="-289891"/>
            <a:ext cx="1717686" cy="1718100"/>
            <a:chOff x="1347125" y="349025"/>
            <a:chExt cx="4978800" cy="4980000"/>
          </a:xfrm>
        </p:grpSpPr>
        <p:sp>
          <p:nvSpPr>
            <p:cNvPr id="77" name="Google Shape;77;p5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5"/>
          <p:cNvSpPr/>
          <p:nvPr/>
        </p:nvSpPr>
        <p:spPr>
          <a:xfrm rot="-6727045">
            <a:off x="-210183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36110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637869" y="-12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713225" y="1863113"/>
            <a:ext cx="334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5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ubTitle" idx="1"/>
          </p:nvPr>
        </p:nvSpPr>
        <p:spPr>
          <a:xfrm>
            <a:off x="695550" y="2688138"/>
            <a:ext cx="334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48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subTitle" idx="1"/>
          </p:nvPr>
        </p:nvSpPr>
        <p:spPr>
          <a:xfrm>
            <a:off x="747150" y="1381800"/>
            <a:ext cx="32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709986" y="384050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709986" y="1329770"/>
            <a:ext cx="36066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 sz="1400"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785625"/>
            <a:ext cx="85206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7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1"/>
          <p:cNvSpPr txBox="1">
            <a:spLocks noGrp="1"/>
          </p:cNvSpPr>
          <p:nvPr>
            <p:ph type="subTitle" idx="1"/>
          </p:nvPr>
        </p:nvSpPr>
        <p:spPr>
          <a:xfrm>
            <a:off x="2512850" y="2825375"/>
            <a:ext cx="41184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7770599" y="-528325"/>
            <a:ext cx="1159500" cy="11595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-383533" y="3990559"/>
            <a:ext cx="1717686" cy="1718100"/>
            <a:chOff x="1347125" y="349025"/>
            <a:chExt cx="4978800" cy="4980000"/>
          </a:xfrm>
        </p:grpSpPr>
        <p:sp>
          <p:nvSpPr>
            <p:cNvPr id="173" name="Google Shape;173;p1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11"/>
          <p:cNvSpPr/>
          <p:nvPr/>
        </p:nvSpPr>
        <p:spPr>
          <a:xfrm>
            <a:off x="991750" y="3990550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"/>
          <p:cNvSpPr/>
          <p:nvPr/>
        </p:nvSpPr>
        <p:spPr>
          <a:xfrm>
            <a:off x="154050" y="3357868"/>
            <a:ext cx="324600" cy="324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7189025" y="246022"/>
            <a:ext cx="233400" cy="2334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8853900" y="479424"/>
            <a:ext cx="135600" cy="1356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7E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78" r:id="rId15"/>
    <p:sldLayoutId id="2147483679" r:id="rId16"/>
    <p:sldLayoutId id="2147483680" r:id="rId17"/>
    <p:sldLayoutId id="2147483682" r:id="rId18"/>
    <p:sldLayoutId id="214748368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game.org/docs/logos.html" TargetMode="External"/><Relationship Id="rId3" Type="http://schemas.openxmlformats.org/officeDocument/2006/relationships/hyperlink" Target="https://canaltech.com.br/produtos/O-que-e-GUI/" TargetMode="External"/><Relationship Id="rId7" Type="http://schemas.openxmlformats.org/officeDocument/2006/relationships/hyperlink" Target="https://innovationyourself.com/introduction-2-python-kivy-app-development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redhat.com/pt-br/topics/middleware/what-is-ide" TargetMode="External"/><Relationship Id="rId5" Type="http://schemas.openxmlformats.org/officeDocument/2006/relationships/hyperlink" Target="https://pt.slideshare.net/slideshow/palestra-apresentando-python-e-suas-aplicaes" TargetMode="External"/><Relationship Id="rId4" Type="http://schemas.openxmlformats.org/officeDocument/2006/relationships/hyperlink" Target="https://pt.slideshare.net/slideshow/kivy-2013/22080070?from_search=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1"/>
          <p:cNvSpPr txBox="1">
            <a:spLocks noGrp="1"/>
          </p:cNvSpPr>
          <p:nvPr>
            <p:ph type="ctrTitle"/>
          </p:nvPr>
        </p:nvSpPr>
        <p:spPr>
          <a:xfrm>
            <a:off x="1122917" y="683326"/>
            <a:ext cx="6406882" cy="12495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2"/>
                </a:solidFill>
                <a:latin typeface="Amatic SC" panose="020B0604020202020204" charset="-79"/>
                <a:cs typeface="Amatic SC" panose="020B0604020202020204" charset="-79"/>
              </a:rPr>
              <a:t>Python para aplicativos</a:t>
            </a:r>
            <a:endParaRPr dirty="0">
              <a:solidFill>
                <a:schemeClr val="accent2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116" name="Google Shape;861;p41">
            <a:extLst>
              <a:ext uri="{FF2B5EF4-FFF2-40B4-BE49-F238E27FC236}">
                <a16:creationId xmlns:a16="http://schemas.microsoft.com/office/drawing/2014/main" id="{8C70AF93-8CA5-44F6-9C5E-9E1334A0A4C3}"/>
              </a:ext>
            </a:extLst>
          </p:cNvPr>
          <p:cNvSpPr txBox="1">
            <a:spLocks/>
          </p:cNvSpPr>
          <p:nvPr/>
        </p:nvSpPr>
        <p:spPr>
          <a:xfrm>
            <a:off x="3832136" y="3477225"/>
            <a:ext cx="36702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 b="1" dirty="0">
                <a:latin typeface="Amatic SC" panose="020B0604020202020204" charset="-79"/>
                <a:cs typeface="Amatic SC" panose="020B0604020202020204" charset="-79"/>
              </a:rPr>
              <a:t>PAULISTA, 2024</a:t>
            </a:r>
          </a:p>
        </p:txBody>
      </p:sp>
      <p:sp>
        <p:nvSpPr>
          <p:cNvPr id="118" name="Google Shape;861;p41">
            <a:extLst>
              <a:ext uri="{FF2B5EF4-FFF2-40B4-BE49-F238E27FC236}">
                <a16:creationId xmlns:a16="http://schemas.microsoft.com/office/drawing/2014/main" id="{91F46C44-57E5-4AA7-91CF-698BAFA4088A}"/>
              </a:ext>
            </a:extLst>
          </p:cNvPr>
          <p:cNvSpPr txBox="1">
            <a:spLocks/>
          </p:cNvSpPr>
          <p:nvPr/>
        </p:nvSpPr>
        <p:spPr>
          <a:xfrm>
            <a:off x="4804513" y="2239454"/>
            <a:ext cx="3861778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>
                <a:solidFill>
                  <a:schemeClr val="tx1"/>
                </a:solidFill>
                <a:latin typeface="Bahnschrift Light" panose="020B0502040204020203" pitchFamily="34" charset="0"/>
                <a:ea typeface="Roboto" panose="020B0604020202020204" charset="0"/>
                <a:cs typeface="Amatic SC" panose="020B0604020202020204" charset="-79"/>
              </a:rPr>
              <a:t>Profa. Esp. Sônia Gomes de Oliveira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F4354AE-344D-402A-8B8B-8BE526DD3C64}"/>
              </a:ext>
            </a:extLst>
          </p:cNvPr>
          <p:cNvGrpSpPr/>
          <p:nvPr/>
        </p:nvGrpSpPr>
        <p:grpSpPr>
          <a:xfrm>
            <a:off x="134502" y="3206068"/>
            <a:ext cx="3233405" cy="1937432"/>
            <a:chOff x="-27008" y="1523863"/>
            <a:chExt cx="4558985" cy="2615734"/>
          </a:xfrm>
        </p:grpSpPr>
        <p:sp>
          <p:nvSpPr>
            <p:cNvPr id="55" name="Google Shape;3501;p55">
              <a:extLst>
                <a:ext uri="{FF2B5EF4-FFF2-40B4-BE49-F238E27FC236}">
                  <a16:creationId xmlns:a16="http://schemas.microsoft.com/office/drawing/2014/main" id="{C4826948-8AAD-435E-8A3A-7BB0F4D49369}"/>
                </a:ext>
              </a:extLst>
            </p:cNvPr>
            <p:cNvSpPr/>
            <p:nvPr/>
          </p:nvSpPr>
          <p:spPr>
            <a:xfrm flipH="1">
              <a:off x="2126753" y="3757389"/>
              <a:ext cx="760302" cy="294302"/>
            </a:xfrm>
            <a:custGeom>
              <a:avLst/>
              <a:gdLst/>
              <a:ahLst/>
              <a:cxnLst/>
              <a:rect l="l" t="t" r="r" b="b"/>
              <a:pathLst>
                <a:path w="8874" h="3435" extrusionOk="0">
                  <a:moveTo>
                    <a:pt x="1" y="0"/>
                  </a:moveTo>
                  <a:lnTo>
                    <a:pt x="1" y="3435"/>
                  </a:lnTo>
                  <a:lnTo>
                    <a:pt x="8873" y="3435"/>
                  </a:lnTo>
                  <a:lnTo>
                    <a:pt x="887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02;p55">
              <a:extLst>
                <a:ext uri="{FF2B5EF4-FFF2-40B4-BE49-F238E27FC236}">
                  <a16:creationId xmlns:a16="http://schemas.microsoft.com/office/drawing/2014/main" id="{760E4A0A-9AE0-41EA-9AE6-2C60FAD12E7F}"/>
                </a:ext>
              </a:extLst>
            </p:cNvPr>
            <p:cNvSpPr/>
            <p:nvPr/>
          </p:nvSpPr>
          <p:spPr>
            <a:xfrm flipH="1">
              <a:off x="479774" y="1523863"/>
              <a:ext cx="4052203" cy="2292816"/>
            </a:xfrm>
            <a:custGeom>
              <a:avLst/>
              <a:gdLst/>
              <a:ahLst/>
              <a:cxnLst/>
              <a:rect l="l" t="t" r="r" b="b"/>
              <a:pathLst>
                <a:path w="47296" h="26761" extrusionOk="0">
                  <a:moveTo>
                    <a:pt x="2696" y="1"/>
                  </a:moveTo>
                  <a:cubicBezTo>
                    <a:pt x="1193" y="1"/>
                    <a:pt x="0" y="1193"/>
                    <a:pt x="0" y="2672"/>
                  </a:cubicBezTo>
                  <a:lnTo>
                    <a:pt x="0" y="24090"/>
                  </a:lnTo>
                  <a:cubicBezTo>
                    <a:pt x="0" y="25568"/>
                    <a:pt x="1193" y="26761"/>
                    <a:pt x="2696" y="26761"/>
                  </a:cubicBezTo>
                  <a:lnTo>
                    <a:pt x="44601" y="26761"/>
                  </a:lnTo>
                  <a:cubicBezTo>
                    <a:pt x="46103" y="26761"/>
                    <a:pt x="47296" y="25568"/>
                    <a:pt x="47296" y="24090"/>
                  </a:cubicBezTo>
                  <a:lnTo>
                    <a:pt x="47296" y="2672"/>
                  </a:lnTo>
                  <a:cubicBezTo>
                    <a:pt x="47296" y="1193"/>
                    <a:pt x="46103" y="1"/>
                    <a:pt x="44601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04;p55">
              <a:extLst>
                <a:ext uri="{FF2B5EF4-FFF2-40B4-BE49-F238E27FC236}">
                  <a16:creationId xmlns:a16="http://schemas.microsoft.com/office/drawing/2014/main" id="{8E6139FF-BBDE-4DAC-BF1A-A08D6CF8FA3F}"/>
                </a:ext>
              </a:extLst>
            </p:cNvPr>
            <p:cNvSpPr/>
            <p:nvPr/>
          </p:nvSpPr>
          <p:spPr>
            <a:xfrm flipH="1">
              <a:off x="588070" y="1762989"/>
              <a:ext cx="3835610" cy="1816706"/>
            </a:xfrm>
            <a:custGeom>
              <a:avLst/>
              <a:gdLst/>
              <a:ahLst/>
              <a:cxnLst/>
              <a:rect l="l" t="t" r="r" b="b"/>
              <a:pathLst>
                <a:path w="44768" h="21204" extrusionOk="0">
                  <a:moveTo>
                    <a:pt x="1" y="0"/>
                  </a:moveTo>
                  <a:lnTo>
                    <a:pt x="1" y="21203"/>
                  </a:lnTo>
                  <a:lnTo>
                    <a:pt x="44768" y="21203"/>
                  </a:lnTo>
                  <a:lnTo>
                    <a:pt x="44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05;p55">
              <a:extLst>
                <a:ext uri="{FF2B5EF4-FFF2-40B4-BE49-F238E27FC236}">
                  <a16:creationId xmlns:a16="http://schemas.microsoft.com/office/drawing/2014/main" id="{7CD27CC4-004F-4A6C-BB43-7BB9ECD191C1}"/>
                </a:ext>
              </a:extLst>
            </p:cNvPr>
            <p:cNvSpPr/>
            <p:nvPr/>
          </p:nvSpPr>
          <p:spPr>
            <a:xfrm flipH="1">
              <a:off x="1366622" y="4051606"/>
              <a:ext cx="2276451" cy="87991"/>
            </a:xfrm>
            <a:custGeom>
              <a:avLst/>
              <a:gdLst/>
              <a:ahLst/>
              <a:cxnLst/>
              <a:rect l="l" t="t" r="r" b="b"/>
              <a:pathLst>
                <a:path w="26570" h="1027" extrusionOk="0">
                  <a:moveTo>
                    <a:pt x="501" y="1"/>
                  </a:moveTo>
                  <a:cubicBezTo>
                    <a:pt x="215" y="1"/>
                    <a:pt x="0" y="239"/>
                    <a:pt x="0" y="502"/>
                  </a:cubicBezTo>
                  <a:cubicBezTo>
                    <a:pt x="0" y="812"/>
                    <a:pt x="239" y="1026"/>
                    <a:pt x="501" y="1026"/>
                  </a:cubicBezTo>
                  <a:lnTo>
                    <a:pt x="26069" y="1026"/>
                  </a:lnTo>
                  <a:cubicBezTo>
                    <a:pt x="26331" y="1026"/>
                    <a:pt x="26546" y="788"/>
                    <a:pt x="26570" y="502"/>
                  </a:cubicBezTo>
                  <a:cubicBezTo>
                    <a:pt x="26570" y="215"/>
                    <a:pt x="26331" y="1"/>
                    <a:pt x="26069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06;p55">
              <a:extLst>
                <a:ext uri="{FF2B5EF4-FFF2-40B4-BE49-F238E27FC236}">
                  <a16:creationId xmlns:a16="http://schemas.microsoft.com/office/drawing/2014/main" id="{13DB2AA6-C127-4638-BB98-503BE476E57F}"/>
                </a:ext>
              </a:extLst>
            </p:cNvPr>
            <p:cNvSpPr/>
            <p:nvPr/>
          </p:nvSpPr>
          <p:spPr>
            <a:xfrm flipH="1">
              <a:off x="2529351" y="2040841"/>
              <a:ext cx="658089" cy="664258"/>
            </a:xfrm>
            <a:custGeom>
              <a:avLst/>
              <a:gdLst/>
              <a:ahLst/>
              <a:cxnLst/>
              <a:rect l="l" t="t" r="r" b="b"/>
              <a:pathLst>
                <a:path w="7681" h="7753" extrusionOk="0">
                  <a:moveTo>
                    <a:pt x="3841" y="1647"/>
                  </a:moveTo>
                  <a:cubicBezTo>
                    <a:pt x="4246" y="1647"/>
                    <a:pt x="4652" y="1766"/>
                    <a:pt x="4962" y="1957"/>
                  </a:cubicBezTo>
                  <a:cubicBezTo>
                    <a:pt x="5654" y="2338"/>
                    <a:pt x="6107" y="3078"/>
                    <a:pt x="6107" y="3912"/>
                  </a:cubicBezTo>
                  <a:cubicBezTo>
                    <a:pt x="6107" y="4509"/>
                    <a:pt x="5868" y="5057"/>
                    <a:pt x="5510" y="5439"/>
                  </a:cubicBezTo>
                  <a:cubicBezTo>
                    <a:pt x="5081" y="5892"/>
                    <a:pt x="4485" y="6178"/>
                    <a:pt x="3841" y="6178"/>
                  </a:cubicBezTo>
                  <a:cubicBezTo>
                    <a:pt x="2625" y="6178"/>
                    <a:pt x="1599" y="5200"/>
                    <a:pt x="1575" y="3984"/>
                  </a:cubicBezTo>
                  <a:lnTo>
                    <a:pt x="1575" y="3912"/>
                  </a:lnTo>
                  <a:cubicBezTo>
                    <a:pt x="1575" y="2958"/>
                    <a:pt x="2171" y="2124"/>
                    <a:pt x="3006" y="1790"/>
                  </a:cubicBezTo>
                  <a:cubicBezTo>
                    <a:pt x="3268" y="1718"/>
                    <a:pt x="3531" y="1647"/>
                    <a:pt x="3841" y="1647"/>
                  </a:cubicBezTo>
                  <a:close/>
                  <a:moveTo>
                    <a:pt x="3841" y="1"/>
                  </a:moveTo>
                  <a:cubicBezTo>
                    <a:pt x="3340" y="72"/>
                    <a:pt x="2887" y="168"/>
                    <a:pt x="2434" y="311"/>
                  </a:cubicBezTo>
                  <a:cubicBezTo>
                    <a:pt x="1003" y="859"/>
                    <a:pt x="1" y="2267"/>
                    <a:pt x="1" y="3912"/>
                  </a:cubicBezTo>
                  <a:cubicBezTo>
                    <a:pt x="1" y="6035"/>
                    <a:pt x="1718" y="7752"/>
                    <a:pt x="3841" y="7752"/>
                  </a:cubicBezTo>
                  <a:cubicBezTo>
                    <a:pt x="4962" y="7752"/>
                    <a:pt x="5987" y="7275"/>
                    <a:pt x="6703" y="6488"/>
                  </a:cubicBezTo>
                  <a:cubicBezTo>
                    <a:pt x="7323" y="5797"/>
                    <a:pt x="7681" y="4890"/>
                    <a:pt x="7681" y="3889"/>
                  </a:cubicBezTo>
                  <a:cubicBezTo>
                    <a:pt x="7681" y="2457"/>
                    <a:pt x="6918" y="1241"/>
                    <a:pt x="5773" y="549"/>
                  </a:cubicBezTo>
                  <a:cubicBezTo>
                    <a:pt x="5200" y="216"/>
                    <a:pt x="4533" y="1"/>
                    <a:pt x="3841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07;p55">
              <a:extLst>
                <a:ext uri="{FF2B5EF4-FFF2-40B4-BE49-F238E27FC236}">
                  <a16:creationId xmlns:a16="http://schemas.microsoft.com/office/drawing/2014/main" id="{A18A3725-3FD8-4E0C-81B8-138265385450}"/>
                </a:ext>
              </a:extLst>
            </p:cNvPr>
            <p:cNvSpPr/>
            <p:nvPr/>
          </p:nvSpPr>
          <p:spPr>
            <a:xfrm flipH="1">
              <a:off x="2615114" y="2376011"/>
              <a:ext cx="576353" cy="333114"/>
            </a:xfrm>
            <a:custGeom>
              <a:avLst/>
              <a:gdLst/>
              <a:ahLst/>
              <a:cxnLst/>
              <a:rect l="l" t="t" r="r" b="b"/>
              <a:pathLst>
                <a:path w="6727" h="3888" extrusionOk="0">
                  <a:moveTo>
                    <a:pt x="0" y="0"/>
                  </a:moveTo>
                  <a:cubicBezTo>
                    <a:pt x="0" y="2123"/>
                    <a:pt x="1741" y="3840"/>
                    <a:pt x="3864" y="3888"/>
                  </a:cubicBezTo>
                  <a:cubicBezTo>
                    <a:pt x="4985" y="3888"/>
                    <a:pt x="6011" y="3363"/>
                    <a:pt x="6726" y="2600"/>
                  </a:cubicBezTo>
                  <a:lnTo>
                    <a:pt x="5534" y="1527"/>
                  </a:lnTo>
                  <a:cubicBezTo>
                    <a:pt x="5104" y="1980"/>
                    <a:pt x="4508" y="2266"/>
                    <a:pt x="3864" y="2266"/>
                  </a:cubicBezTo>
                  <a:cubicBezTo>
                    <a:pt x="2624" y="2266"/>
                    <a:pt x="1622" y="1288"/>
                    <a:pt x="1598" y="72"/>
                  </a:cubicBezTo>
                  <a:lnTo>
                    <a:pt x="1598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08;p55">
              <a:extLst>
                <a:ext uri="{FF2B5EF4-FFF2-40B4-BE49-F238E27FC236}">
                  <a16:creationId xmlns:a16="http://schemas.microsoft.com/office/drawing/2014/main" id="{B5F66EBE-FAE2-4964-828A-9BE54C4682DA}"/>
                </a:ext>
              </a:extLst>
            </p:cNvPr>
            <p:cNvSpPr/>
            <p:nvPr/>
          </p:nvSpPr>
          <p:spPr>
            <a:xfrm flipH="1">
              <a:off x="2613144" y="2821448"/>
              <a:ext cx="1242495" cy="527345"/>
            </a:xfrm>
            <a:custGeom>
              <a:avLst/>
              <a:gdLst/>
              <a:ahLst/>
              <a:cxnLst/>
              <a:rect l="l" t="t" r="r" b="b"/>
              <a:pathLst>
                <a:path w="14502" h="6155" extrusionOk="0">
                  <a:moveTo>
                    <a:pt x="526" y="1"/>
                  </a:moveTo>
                  <a:cubicBezTo>
                    <a:pt x="239" y="1"/>
                    <a:pt x="1" y="239"/>
                    <a:pt x="1" y="502"/>
                  </a:cubicBezTo>
                  <a:cubicBezTo>
                    <a:pt x="1" y="764"/>
                    <a:pt x="239" y="1002"/>
                    <a:pt x="526" y="1002"/>
                  </a:cubicBezTo>
                  <a:lnTo>
                    <a:pt x="14001" y="1002"/>
                  </a:lnTo>
                  <a:cubicBezTo>
                    <a:pt x="14263" y="1002"/>
                    <a:pt x="14502" y="764"/>
                    <a:pt x="14502" y="502"/>
                  </a:cubicBezTo>
                  <a:cubicBezTo>
                    <a:pt x="14502" y="239"/>
                    <a:pt x="14263" y="1"/>
                    <a:pt x="14001" y="1"/>
                  </a:cubicBezTo>
                  <a:close/>
                  <a:moveTo>
                    <a:pt x="526" y="1718"/>
                  </a:moveTo>
                  <a:cubicBezTo>
                    <a:pt x="239" y="1718"/>
                    <a:pt x="1" y="1956"/>
                    <a:pt x="1" y="2219"/>
                  </a:cubicBezTo>
                  <a:cubicBezTo>
                    <a:pt x="1" y="2481"/>
                    <a:pt x="239" y="2744"/>
                    <a:pt x="526" y="2744"/>
                  </a:cubicBezTo>
                  <a:lnTo>
                    <a:pt x="14001" y="2744"/>
                  </a:lnTo>
                  <a:cubicBezTo>
                    <a:pt x="14263" y="2744"/>
                    <a:pt x="14502" y="2481"/>
                    <a:pt x="14502" y="2219"/>
                  </a:cubicBezTo>
                  <a:cubicBezTo>
                    <a:pt x="14502" y="1933"/>
                    <a:pt x="14263" y="1718"/>
                    <a:pt x="14001" y="1718"/>
                  </a:cubicBezTo>
                  <a:close/>
                  <a:moveTo>
                    <a:pt x="526" y="3411"/>
                  </a:moveTo>
                  <a:cubicBezTo>
                    <a:pt x="239" y="3411"/>
                    <a:pt x="1" y="3650"/>
                    <a:pt x="1" y="3936"/>
                  </a:cubicBezTo>
                  <a:cubicBezTo>
                    <a:pt x="1" y="4198"/>
                    <a:pt x="239" y="4437"/>
                    <a:pt x="526" y="4437"/>
                  </a:cubicBezTo>
                  <a:lnTo>
                    <a:pt x="14001" y="4437"/>
                  </a:lnTo>
                  <a:cubicBezTo>
                    <a:pt x="14263" y="4437"/>
                    <a:pt x="14502" y="4198"/>
                    <a:pt x="14502" y="3936"/>
                  </a:cubicBezTo>
                  <a:cubicBezTo>
                    <a:pt x="14502" y="3650"/>
                    <a:pt x="14263" y="3411"/>
                    <a:pt x="14001" y="3411"/>
                  </a:cubicBezTo>
                  <a:close/>
                  <a:moveTo>
                    <a:pt x="526" y="5152"/>
                  </a:moveTo>
                  <a:cubicBezTo>
                    <a:pt x="239" y="5152"/>
                    <a:pt x="1" y="5391"/>
                    <a:pt x="1" y="5653"/>
                  </a:cubicBezTo>
                  <a:cubicBezTo>
                    <a:pt x="1" y="5916"/>
                    <a:pt x="239" y="6154"/>
                    <a:pt x="526" y="6154"/>
                  </a:cubicBezTo>
                  <a:lnTo>
                    <a:pt x="14001" y="6154"/>
                  </a:lnTo>
                  <a:cubicBezTo>
                    <a:pt x="14263" y="6154"/>
                    <a:pt x="14502" y="5916"/>
                    <a:pt x="14502" y="5653"/>
                  </a:cubicBezTo>
                  <a:cubicBezTo>
                    <a:pt x="14502" y="5367"/>
                    <a:pt x="14263" y="5152"/>
                    <a:pt x="14001" y="5152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09;p55">
              <a:extLst>
                <a:ext uri="{FF2B5EF4-FFF2-40B4-BE49-F238E27FC236}">
                  <a16:creationId xmlns:a16="http://schemas.microsoft.com/office/drawing/2014/main" id="{E583BC19-A6CA-4000-B975-CD88A9CAA5A1}"/>
                </a:ext>
              </a:extLst>
            </p:cNvPr>
            <p:cNvSpPr/>
            <p:nvPr/>
          </p:nvSpPr>
          <p:spPr>
            <a:xfrm flipH="1">
              <a:off x="923155" y="2106298"/>
              <a:ext cx="1322261" cy="1273082"/>
            </a:xfrm>
            <a:custGeom>
              <a:avLst/>
              <a:gdLst/>
              <a:ahLst/>
              <a:cxnLst/>
              <a:rect l="l" t="t" r="r" b="b"/>
              <a:pathLst>
                <a:path w="15433" h="14859" extrusionOk="0">
                  <a:moveTo>
                    <a:pt x="2076" y="0"/>
                  </a:moveTo>
                  <a:cubicBezTo>
                    <a:pt x="931" y="0"/>
                    <a:pt x="1" y="906"/>
                    <a:pt x="1" y="2075"/>
                  </a:cubicBezTo>
                  <a:lnTo>
                    <a:pt x="1" y="12784"/>
                  </a:lnTo>
                  <a:cubicBezTo>
                    <a:pt x="1" y="13953"/>
                    <a:pt x="931" y="14859"/>
                    <a:pt x="2076" y="14859"/>
                  </a:cubicBezTo>
                  <a:lnTo>
                    <a:pt x="13357" y="14859"/>
                  </a:lnTo>
                  <a:cubicBezTo>
                    <a:pt x="14526" y="14859"/>
                    <a:pt x="15432" y="13905"/>
                    <a:pt x="15432" y="12784"/>
                  </a:cubicBezTo>
                  <a:lnTo>
                    <a:pt x="15432" y="2075"/>
                  </a:lnTo>
                  <a:cubicBezTo>
                    <a:pt x="15432" y="906"/>
                    <a:pt x="14526" y="0"/>
                    <a:pt x="13357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510;p55">
              <a:extLst>
                <a:ext uri="{FF2B5EF4-FFF2-40B4-BE49-F238E27FC236}">
                  <a16:creationId xmlns:a16="http://schemas.microsoft.com/office/drawing/2014/main" id="{C258EB47-A285-483A-A8F8-B9E5F41BC45F}"/>
                </a:ext>
              </a:extLst>
            </p:cNvPr>
            <p:cNvSpPr/>
            <p:nvPr/>
          </p:nvSpPr>
          <p:spPr>
            <a:xfrm flipH="1">
              <a:off x="1021256" y="2204313"/>
              <a:ext cx="1124003" cy="470112"/>
            </a:xfrm>
            <a:custGeom>
              <a:avLst/>
              <a:gdLst/>
              <a:ahLst/>
              <a:cxnLst/>
              <a:rect l="l" t="t" r="r" b="b"/>
              <a:pathLst>
                <a:path w="13119" h="5487" extrusionOk="0">
                  <a:moveTo>
                    <a:pt x="6512" y="335"/>
                  </a:moveTo>
                  <a:cubicBezTo>
                    <a:pt x="6369" y="335"/>
                    <a:pt x="6273" y="454"/>
                    <a:pt x="6273" y="573"/>
                  </a:cubicBezTo>
                  <a:cubicBezTo>
                    <a:pt x="6273" y="716"/>
                    <a:pt x="6393" y="812"/>
                    <a:pt x="6512" y="812"/>
                  </a:cubicBezTo>
                  <a:lnTo>
                    <a:pt x="12880" y="812"/>
                  </a:lnTo>
                  <a:cubicBezTo>
                    <a:pt x="12890" y="814"/>
                    <a:pt x="12900" y="815"/>
                    <a:pt x="12911" y="815"/>
                  </a:cubicBezTo>
                  <a:cubicBezTo>
                    <a:pt x="13019" y="815"/>
                    <a:pt x="13118" y="704"/>
                    <a:pt x="13118" y="573"/>
                  </a:cubicBezTo>
                  <a:cubicBezTo>
                    <a:pt x="13118" y="430"/>
                    <a:pt x="12999" y="335"/>
                    <a:pt x="12880" y="335"/>
                  </a:cubicBezTo>
                  <a:close/>
                  <a:moveTo>
                    <a:pt x="12911" y="1787"/>
                  </a:moveTo>
                  <a:cubicBezTo>
                    <a:pt x="12900" y="1787"/>
                    <a:pt x="12890" y="1788"/>
                    <a:pt x="12880" y="1790"/>
                  </a:cubicBezTo>
                  <a:lnTo>
                    <a:pt x="6512" y="1790"/>
                  </a:lnTo>
                  <a:cubicBezTo>
                    <a:pt x="6393" y="1790"/>
                    <a:pt x="6273" y="1885"/>
                    <a:pt x="6273" y="2028"/>
                  </a:cubicBezTo>
                  <a:cubicBezTo>
                    <a:pt x="6273" y="2147"/>
                    <a:pt x="6369" y="2267"/>
                    <a:pt x="6512" y="2267"/>
                  </a:cubicBezTo>
                  <a:lnTo>
                    <a:pt x="12880" y="2267"/>
                  </a:lnTo>
                  <a:cubicBezTo>
                    <a:pt x="12999" y="2267"/>
                    <a:pt x="13118" y="2195"/>
                    <a:pt x="13118" y="2028"/>
                  </a:cubicBezTo>
                  <a:cubicBezTo>
                    <a:pt x="13118" y="1897"/>
                    <a:pt x="13019" y="1787"/>
                    <a:pt x="12911" y="1787"/>
                  </a:cubicBezTo>
                  <a:close/>
                  <a:moveTo>
                    <a:pt x="6512" y="3221"/>
                  </a:moveTo>
                  <a:cubicBezTo>
                    <a:pt x="6393" y="3221"/>
                    <a:pt x="6273" y="3316"/>
                    <a:pt x="6273" y="3459"/>
                  </a:cubicBezTo>
                  <a:cubicBezTo>
                    <a:pt x="6273" y="3578"/>
                    <a:pt x="6369" y="3698"/>
                    <a:pt x="6512" y="3698"/>
                  </a:cubicBezTo>
                  <a:lnTo>
                    <a:pt x="12880" y="3698"/>
                  </a:lnTo>
                  <a:cubicBezTo>
                    <a:pt x="12999" y="3698"/>
                    <a:pt x="13118" y="3626"/>
                    <a:pt x="13118" y="3459"/>
                  </a:cubicBezTo>
                  <a:cubicBezTo>
                    <a:pt x="13118" y="3316"/>
                    <a:pt x="12999" y="3221"/>
                    <a:pt x="12880" y="3221"/>
                  </a:cubicBezTo>
                  <a:close/>
                  <a:moveTo>
                    <a:pt x="6512" y="4652"/>
                  </a:moveTo>
                  <a:cubicBezTo>
                    <a:pt x="6393" y="4652"/>
                    <a:pt x="6273" y="4747"/>
                    <a:pt x="6273" y="4890"/>
                  </a:cubicBezTo>
                  <a:cubicBezTo>
                    <a:pt x="6273" y="5010"/>
                    <a:pt x="6369" y="5129"/>
                    <a:pt x="6512" y="5129"/>
                  </a:cubicBezTo>
                  <a:lnTo>
                    <a:pt x="12880" y="5129"/>
                  </a:lnTo>
                  <a:cubicBezTo>
                    <a:pt x="12999" y="5129"/>
                    <a:pt x="13118" y="5057"/>
                    <a:pt x="13118" y="4890"/>
                  </a:cubicBezTo>
                  <a:cubicBezTo>
                    <a:pt x="13118" y="4771"/>
                    <a:pt x="12999" y="4652"/>
                    <a:pt x="12880" y="4652"/>
                  </a:cubicBezTo>
                  <a:close/>
                  <a:moveTo>
                    <a:pt x="1217" y="1"/>
                  </a:moveTo>
                  <a:cubicBezTo>
                    <a:pt x="525" y="1"/>
                    <a:pt x="1" y="549"/>
                    <a:pt x="1" y="1241"/>
                  </a:cubicBezTo>
                  <a:lnTo>
                    <a:pt x="1" y="4270"/>
                  </a:lnTo>
                  <a:cubicBezTo>
                    <a:pt x="1" y="4962"/>
                    <a:pt x="525" y="5487"/>
                    <a:pt x="1217" y="5487"/>
                  </a:cubicBezTo>
                  <a:lnTo>
                    <a:pt x="4246" y="5487"/>
                  </a:lnTo>
                  <a:cubicBezTo>
                    <a:pt x="4938" y="5487"/>
                    <a:pt x="5486" y="4938"/>
                    <a:pt x="5486" y="4270"/>
                  </a:cubicBezTo>
                  <a:lnTo>
                    <a:pt x="5486" y="1241"/>
                  </a:lnTo>
                  <a:cubicBezTo>
                    <a:pt x="5486" y="549"/>
                    <a:pt x="4938" y="1"/>
                    <a:pt x="4246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511;p55">
              <a:extLst>
                <a:ext uri="{FF2B5EF4-FFF2-40B4-BE49-F238E27FC236}">
                  <a16:creationId xmlns:a16="http://schemas.microsoft.com/office/drawing/2014/main" id="{53EAC357-03F4-4F22-A3C3-CCEC80D830BE}"/>
                </a:ext>
              </a:extLst>
            </p:cNvPr>
            <p:cNvSpPr/>
            <p:nvPr/>
          </p:nvSpPr>
          <p:spPr>
            <a:xfrm flipH="1">
              <a:off x="1021256" y="2807140"/>
              <a:ext cx="1124003" cy="470112"/>
            </a:xfrm>
            <a:custGeom>
              <a:avLst/>
              <a:gdLst/>
              <a:ahLst/>
              <a:cxnLst/>
              <a:rect l="l" t="t" r="r" b="b"/>
              <a:pathLst>
                <a:path w="13119" h="5487" extrusionOk="0">
                  <a:moveTo>
                    <a:pt x="6512" y="359"/>
                  </a:moveTo>
                  <a:cubicBezTo>
                    <a:pt x="6369" y="359"/>
                    <a:pt x="6273" y="478"/>
                    <a:pt x="6273" y="597"/>
                  </a:cubicBezTo>
                  <a:cubicBezTo>
                    <a:pt x="6273" y="764"/>
                    <a:pt x="6393" y="836"/>
                    <a:pt x="6512" y="836"/>
                  </a:cubicBezTo>
                  <a:lnTo>
                    <a:pt x="12880" y="836"/>
                  </a:lnTo>
                  <a:cubicBezTo>
                    <a:pt x="12999" y="836"/>
                    <a:pt x="13118" y="716"/>
                    <a:pt x="13118" y="597"/>
                  </a:cubicBezTo>
                  <a:cubicBezTo>
                    <a:pt x="13118" y="454"/>
                    <a:pt x="12999" y="359"/>
                    <a:pt x="12880" y="359"/>
                  </a:cubicBezTo>
                  <a:close/>
                  <a:moveTo>
                    <a:pt x="6512" y="1790"/>
                  </a:moveTo>
                  <a:cubicBezTo>
                    <a:pt x="6393" y="1790"/>
                    <a:pt x="6273" y="1885"/>
                    <a:pt x="6273" y="2028"/>
                  </a:cubicBezTo>
                  <a:cubicBezTo>
                    <a:pt x="6273" y="2147"/>
                    <a:pt x="6369" y="2267"/>
                    <a:pt x="6512" y="2267"/>
                  </a:cubicBezTo>
                  <a:lnTo>
                    <a:pt x="12880" y="2267"/>
                  </a:lnTo>
                  <a:cubicBezTo>
                    <a:pt x="12999" y="2267"/>
                    <a:pt x="13118" y="2195"/>
                    <a:pt x="13118" y="2028"/>
                  </a:cubicBezTo>
                  <a:cubicBezTo>
                    <a:pt x="13118" y="1885"/>
                    <a:pt x="12999" y="1790"/>
                    <a:pt x="12880" y="1790"/>
                  </a:cubicBezTo>
                  <a:close/>
                  <a:moveTo>
                    <a:pt x="12933" y="3258"/>
                  </a:moveTo>
                  <a:cubicBezTo>
                    <a:pt x="12916" y="3258"/>
                    <a:pt x="12898" y="3261"/>
                    <a:pt x="12880" y="3268"/>
                  </a:cubicBezTo>
                  <a:lnTo>
                    <a:pt x="6512" y="3268"/>
                  </a:lnTo>
                  <a:cubicBezTo>
                    <a:pt x="6393" y="3268"/>
                    <a:pt x="6273" y="3340"/>
                    <a:pt x="6273" y="3507"/>
                  </a:cubicBezTo>
                  <a:cubicBezTo>
                    <a:pt x="6273" y="3626"/>
                    <a:pt x="6369" y="3745"/>
                    <a:pt x="6512" y="3745"/>
                  </a:cubicBezTo>
                  <a:lnTo>
                    <a:pt x="12880" y="3745"/>
                  </a:lnTo>
                  <a:cubicBezTo>
                    <a:pt x="12999" y="3745"/>
                    <a:pt x="13118" y="3650"/>
                    <a:pt x="13118" y="3507"/>
                  </a:cubicBezTo>
                  <a:cubicBezTo>
                    <a:pt x="13118" y="3365"/>
                    <a:pt x="13032" y="3258"/>
                    <a:pt x="12933" y="3258"/>
                  </a:cubicBezTo>
                  <a:close/>
                  <a:moveTo>
                    <a:pt x="6512" y="4699"/>
                  </a:moveTo>
                  <a:cubicBezTo>
                    <a:pt x="6393" y="4699"/>
                    <a:pt x="6273" y="4771"/>
                    <a:pt x="6273" y="4938"/>
                  </a:cubicBezTo>
                  <a:cubicBezTo>
                    <a:pt x="6273" y="5057"/>
                    <a:pt x="6369" y="5176"/>
                    <a:pt x="6512" y="5176"/>
                  </a:cubicBezTo>
                  <a:lnTo>
                    <a:pt x="12880" y="5176"/>
                  </a:lnTo>
                  <a:cubicBezTo>
                    <a:pt x="12999" y="5176"/>
                    <a:pt x="13118" y="5081"/>
                    <a:pt x="13118" y="4938"/>
                  </a:cubicBezTo>
                  <a:cubicBezTo>
                    <a:pt x="13118" y="4771"/>
                    <a:pt x="12999" y="4699"/>
                    <a:pt x="12880" y="4699"/>
                  </a:cubicBezTo>
                  <a:close/>
                  <a:moveTo>
                    <a:pt x="1217" y="1"/>
                  </a:moveTo>
                  <a:cubicBezTo>
                    <a:pt x="525" y="1"/>
                    <a:pt x="1" y="549"/>
                    <a:pt x="1" y="1241"/>
                  </a:cubicBezTo>
                  <a:lnTo>
                    <a:pt x="1" y="4270"/>
                  </a:lnTo>
                  <a:cubicBezTo>
                    <a:pt x="1" y="4962"/>
                    <a:pt x="525" y="5486"/>
                    <a:pt x="1217" y="5486"/>
                  </a:cubicBezTo>
                  <a:lnTo>
                    <a:pt x="4246" y="5486"/>
                  </a:lnTo>
                  <a:cubicBezTo>
                    <a:pt x="4938" y="5486"/>
                    <a:pt x="5486" y="4962"/>
                    <a:pt x="5486" y="4270"/>
                  </a:cubicBezTo>
                  <a:lnTo>
                    <a:pt x="5486" y="1241"/>
                  </a:lnTo>
                  <a:cubicBezTo>
                    <a:pt x="5486" y="549"/>
                    <a:pt x="4938" y="1"/>
                    <a:pt x="4246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19;p55">
              <a:extLst>
                <a:ext uri="{FF2B5EF4-FFF2-40B4-BE49-F238E27FC236}">
                  <a16:creationId xmlns:a16="http://schemas.microsoft.com/office/drawing/2014/main" id="{2EBD5643-5942-41AD-B234-CE5C536EDB13}"/>
                </a:ext>
              </a:extLst>
            </p:cNvPr>
            <p:cNvSpPr/>
            <p:nvPr/>
          </p:nvSpPr>
          <p:spPr>
            <a:xfrm flipH="1">
              <a:off x="-27008" y="3724661"/>
              <a:ext cx="995230" cy="206483"/>
            </a:xfrm>
            <a:custGeom>
              <a:avLst/>
              <a:gdLst/>
              <a:ahLst/>
              <a:cxnLst/>
              <a:rect l="l" t="t" r="r" b="b"/>
              <a:pathLst>
                <a:path w="11616" h="2410" extrusionOk="0">
                  <a:moveTo>
                    <a:pt x="263" y="1"/>
                  </a:moveTo>
                  <a:cubicBezTo>
                    <a:pt x="120" y="1"/>
                    <a:pt x="0" y="120"/>
                    <a:pt x="0" y="263"/>
                  </a:cubicBezTo>
                  <a:cubicBezTo>
                    <a:pt x="0" y="430"/>
                    <a:pt x="120" y="549"/>
                    <a:pt x="263" y="549"/>
                  </a:cubicBezTo>
                  <a:lnTo>
                    <a:pt x="11353" y="549"/>
                  </a:lnTo>
                  <a:cubicBezTo>
                    <a:pt x="11496" y="549"/>
                    <a:pt x="11616" y="430"/>
                    <a:pt x="11616" y="263"/>
                  </a:cubicBezTo>
                  <a:cubicBezTo>
                    <a:pt x="11616" y="120"/>
                    <a:pt x="11496" y="1"/>
                    <a:pt x="11353" y="1"/>
                  </a:cubicBezTo>
                  <a:close/>
                  <a:moveTo>
                    <a:pt x="716" y="1050"/>
                  </a:moveTo>
                  <a:cubicBezTo>
                    <a:pt x="334" y="1050"/>
                    <a:pt x="24" y="1336"/>
                    <a:pt x="24" y="1742"/>
                  </a:cubicBezTo>
                  <a:cubicBezTo>
                    <a:pt x="24" y="2123"/>
                    <a:pt x="334" y="2410"/>
                    <a:pt x="716" y="2410"/>
                  </a:cubicBezTo>
                  <a:lnTo>
                    <a:pt x="10948" y="2410"/>
                  </a:lnTo>
                  <a:cubicBezTo>
                    <a:pt x="11329" y="2410"/>
                    <a:pt x="11616" y="2123"/>
                    <a:pt x="11616" y="1742"/>
                  </a:cubicBezTo>
                  <a:cubicBezTo>
                    <a:pt x="11616" y="1336"/>
                    <a:pt x="11329" y="1050"/>
                    <a:pt x="10948" y="105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3520;p55">
            <a:extLst>
              <a:ext uri="{FF2B5EF4-FFF2-40B4-BE49-F238E27FC236}">
                <a16:creationId xmlns:a16="http://schemas.microsoft.com/office/drawing/2014/main" id="{0E641E1B-3043-4AEF-9F45-22EAA9F191E8}"/>
              </a:ext>
            </a:extLst>
          </p:cNvPr>
          <p:cNvGrpSpPr/>
          <p:nvPr/>
        </p:nvGrpSpPr>
        <p:grpSpPr>
          <a:xfrm>
            <a:off x="0" y="2418762"/>
            <a:ext cx="881912" cy="1202745"/>
            <a:chOff x="5038020" y="2134710"/>
            <a:chExt cx="952305" cy="1390632"/>
          </a:xfrm>
        </p:grpSpPr>
        <p:sp>
          <p:nvSpPr>
            <p:cNvPr id="76" name="Google Shape;3521;p55">
              <a:extLst>
                <a:ext uri="{FF2B5EF4-FFF2-40B4-BE49-F238E27FC236}">
                  <a16:creationId xmlns:a16="http://schemas.microsoft.com/office/drawing/2014/main" id="{3F8FBB8A-6C0F-4F9E-99DC-F8D2E084B7BF}"/>
                </a:ext>
              </a:extLst>
            </p:cNvPr>
            <p:cNvSpPr/>
            <p:nvPr/>
          </p:nvSpPr>
          <p:spPr>
            <a:xfrm flipH="1">
              <a:off x="5046402" y="3383800"/>
              <a:ext cx="177623" cy="87998"/>
            </a:xfrm>
            <a:custGeom>
              <a:avLst/>
              <a:gdLst/>
              <a:ahLst/>
              <a:cxnLst/>
              <a:rect l="l" t="t" r="r" b="b"/>
              <a:pathLst>
                <a:path w="2243" h="1437" extrusionOk="0">
                  <a:moveTo>
                    <a:pt x="501" y="0"/>
                  </a:moveTo>
                  <a:lnTo>
                    <a:pt x="0" y="191"/>
                  </a:lnTo>
                  <a:cubicBezTo>
                    <a:pt x="0" y="191"/>
                    <a:pt x="215" y="692"/>
                    <a:pt x="263" y="883"/>
                  </a:cubicBezTo>
                  <a:lnTo>
                    <a:pt x="263" y="1026"/>
                  </a:lnTo>
                  <a:lnTo>
                    <a:pt x="263" y="1169"/>
                  </a:lnTo>
                  <a:cubicBezTo>
                    <a:pt x="263" y="1264"/>
                    <a:pt x="287" y="1407"/>
                    <a:pt x="382" y="1407"/>
                  </a:cubicBezTo>
                  <a:cubicBezTo>
                    <a:pt x="382" y="1431"/>
                    <a:pt x="382" y="1431"/>
                    <a:pt x="406" y="1431"/>
                  </a:cubicBezTo>
                  <a:cubicBezTo>
                    <a:pt x="412" y="1435"/>
                    <a:pt x="423" y="1436"/>
                    <a:pt x="436" y="1436"/>
                  </a:cubicBezTo>
                  <a:cubicBezTo>
                    <a:pt x="522" y="1436"/>
                    <a:pt x="729" y="1377"/>
                    <a:pt x="811" y="1336"/>
                  </a:cubicBezTo>
                  <a:cubicBezTo>
                    <a:pt x="883" y="1336"/>
                    <a:pt x="978" y="1312"/>
                    <a:pt x="1074" y="1288"/>
                  </a:cubicBezTo>
                  <a:cubicBezTo>
                    <a:pt x="1455" y="1240"/>
                    <a:pt x="1694" y="1074"/>
                    <a:pt x="1694" y="1074"/>
                  </a:cubicBezTo>
                  <a:cubicBezTo>
                    <a:pt x="2242" y="787"/>
                    <a:pt x="2147" y="692"/>
                    <a:pt x="2147" y="692"/>
                  </a:cubicBezTo>
                  <a:cubicBezTo>
                    <a:pt x="2052" y="668"/>
                    <a:pt x="2004" y="668"/>
                    <a:pt x="1956" y="668"/>
                  </a:cubicBezTo>
                  <a:cubicBezTo>
                    <a:pt x="1932" y="668"/>
                    <a:pt x="1455" y="740"/>
                    <a:pt x="1455" y="740"/>
                  </a:cubicBezTo>
                  <a:cubicBezTo>
                    <a:pt x="1455" y="740"/>
                    <a:pt x="1002" y="716"/>
                    <a:pt x="740" y="692"/>
                  </a:cubicBezTo>
                  <a:cubicBezTo>
                    <a:pt x="597" y="477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522;p55">
              <a:extLst>
                <a:ext uri="{FF2B5EF4-FFF2-40B4-BE49-F238E27FC236}">
                  <a16:creationId xmlns:a16="http://schemas.microsoft.com/office/drawing/2014/main" id="{EF9574D0-389D-4DAD-8B45-A4F38FE717E7}"/>
                </a:ext>
              </a:extLst>
            </p:cNvPr>
            <p:cNvSpPr/>
            <p:nvPr/>
          </p:nvSpPr>
          <p:spPr>
            <a:xfrm flipH="1">
              <a:off x="5038020" y="3420644"/>
              <a:ext cx="165615" cy="66571"/>
            </a:xfrm>
            <a:custGeom>
              <a:avLst/>
              <a:gdLst/>
              <a:ahLst/>
              <a:cxnLst/>
              <a:rect l="l" t="t" r="r" b="b"/>
              <a:pathLst>
                <a:path w="1933" h="777" extrusionOk="0">
                  <a:moveTo>
                    <a:pt x="1670" y="0"/>
                  </a:moveTo>
                  <a:cubicBezTo>
                    <a:pt x="1647" y="0"/>
                    <a:pt x="1170" y="95"/>
                    <a:pt x="1170" y="95"/>
                  </a:cubicBezTo>
                  <a:cubicBezTo>
                    <a:pt x="1170" y="95"/>
                    <a:pt x="955" y="95"/>
                    <a:pt x="740" y="48"/>
                  </a:cubicBezTo>
                  <a:cubicBezTo>
                    <a:pt x="552" y="194"/>
                    <a:pt x="383" y="267"/>
                    <a:pt x="152" y="267"/>
                  </a:cubicBezTo>
                  <a:cubicBezTo>
                    <a:pt x="119" y="267"/>
                    <a:pt x="84" y="265"/>
                    <a:pt x="49" y="262"/>
                  </a:cubicBezTo>
                  <a:lnTo>
                    <a:pt x="1" y="262"/>
                  </a:lnTo>
                  <a:lnTo>
                    <a:pt x="1" y="358"/>
                  </a:lnTo>
                  <a:lnTo>
                    <a:pt x="1" y="453"/>
                  </a:lnTo>
                  <a:cubicBezTo>
                    <a:pt x="1" y="525"/>
                    <a:pt x="1" y="692"/>
                    <a:pt x="96" y="739"/>
                  </a:cubicBezTo>
                  <a:cubicBezTo>
                    <a:pt x="96" y="763"/>
                    <a:pt x="96" y="763"/>
                    <a:pt x="120" y="763"/>
                  </a:cubicBezTo>
                  <a:cubicBezTo>
                    <a:pt x="125" y="773"/>
                    <a:pt x="139" y="776"/>
                    <a:pt x="158" y="776"/>
                  </a:cubicBezTo>
                  <a:cubicBezTo>
                    <a:pt x="240" y="776"/>
                    <a:pt x="425" y="711"/>
                    <a:pt x="502" y="692"/>
                  </a:cubicBezTo>
                  <a:cubicBezTo>
                    <a:pt x="597" y="692"/>
                    <a:pt x="693" y="644"/>
                    <a:pt x="764" y="620"/>
                  </a:cubicBezTo>
                  <a:cubicBezTo>
                    <a:pt x="1170" y="572"/>
                    <a:pt x="1408" y="406"/>
                    <a:pt x="1408" y="406"/>
                  </a:cubicBezTo>
                  <a:cubicBezTo>
                    <a:pt x="1933" y="119"/>
                    <a:pt x="1837" y="24"/>
                    <a:pt x="1837" y="24"/>
                  </a:cubicBezTo>
                  <a:cubicBezTo>
                    <a:pt x="1766" y="0"/>
                    <a:pt x="1694" y="0"/>
                    <a:pt x="167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523;p55">
              <a:extLst>
                <a:ext uri="{FF2B5EF4-FFF2-40B4-BE49-F238E27FC236}">
                  <a16:creationId xmlns:a16="http://schemas.microsoft.com/office/drawing/2014/main" id="{3925F906-C4D2-4659-B1BF-8CAF4EF63383}"/>
                </a:ext>
              </a:extLst>
            </p:cNvPr>
            <p:cNvSpPr/>
            <p:nvPr/>
          </p:nvSpPr>
          <p:spPr>
            <a:xfrm flipH="1">
              <a:off x="5085225" y="3414475"/>
              <a:ext cx="167675" cy="106252"/>
            </a:xfrm>
            <a:custGeom>
              <a:avLst/>
              <a:gdLst/>
              <a:ahLst/>
              <a:cxnLst/>
              <a:rect l="l" t="t" r="r" b="b"/>
              <a:pathLst>
                <a:path w="2243" h="1437" extrusionOk="0">
                  <a:moveTo>
                    <a:pt x="501" y="0"/>
                  </a:moveTo>
                  <a:lnTo>
                    <a:pt x="0" y="191"/>
                  </a:lnTo>
                  <a:cubicBezTo>
                    <a:pt x="0" y="191"/>
                    <a:pt x="215" y="692"/>
                    <a:pt x="263" y="859"/>
                  </a:cubicBezTo>
                  <a:lnTo>
                    <a:pt x="263" y="1026"/>
                  </a:lnTo>
                  <a:lnTo>
                    <a:pt x="263" y="1169"/>
                  </a:lnTo>
                  <a:cubicBezTo>
                    <a:pt x="310" y="1264"/>
                    <a:pt x="310" y="1408"/>
                    <a:pt x="382" y="1408"/>
                  </a:cubicBezTo>
                  <a:cubicBezTo>
                    <a:pt x="382" y="1431"/>
                    <a:pt x="382" y="1431"/>
                    <a:pt x="430" y="1431"/>
                  </a:cubicBezTo>
                  <a:cubicBezTo>
                    <a:pt x="433" y="1435"/>
                    <a:pt x="441" y="1436"/>
                    <a:pt x="452" y="1436"/>
                  </a:cubicBezTo>
                  <a:cubicBezTo>
                    <a:pt x="522" y="1436"/>
                    <a:pt x="729" y="1377"/>
                    <a:pt x="811" y="1336"/>
                  </a:cubicBezTo>
                  <a:cubicBezTo>
                    <a:pt x="883" y="1336"/>
                    <a:pt x="978" y="1312"/>
                    <a:pt x="1074" y="1288"/>
                  </a:cubicBezTo>
                  <a:cubicBezTo>
                    <a:pt x="1455" y="1217"/>
                    <a:pt x="1694" y="1074"/>
                    <a:pt x="1694" y="1074"/>
                  </a:cubicBezTo>
                  <a:cubicBezTo>
                    <a:pt x="2242" y="787"/>
                    <a:pt x="2147" y="692"/>
                    <a:pt x="2147" y="692"/>
                  </a:cubicBezTo>
                  <a:cubicBezTo>
                    <a:pt x="2051" y="644"/>
                    <a:pt x="2004" y="644"/>
                    <a:pt x="1980" y="644"/>
                  </a:cubicBezTo>
                  <a:cubicBezTo>
                    <a:pt x="1932" y="644"/>
                    <a:pt x="1455" y="740"/>
                    <a:pt x="1455" y="740"/>
                  </a:cubicBezTo>
                  <a:cubicBezTo>
                    <a:pt x="1455" y="740"/>
                    <a:pt x="1026" y="716"/>
                    <a:pt x="740" y="692"/>
                  </a:cubicBezTo>
                  <a:cubicBezTo>
                    <a:pt x="597" y="477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524;p55">
              <a:extLst>
                <a:ext uri="{FF2B5EF4-FFF2-40B4-BE49-F238E27FC236}">
                  <a16:creationId xmlns:a16="http://schemas.microsoft.com/office/drawing/2014/main" id="{FAB2071D-3233-45BC-966E-5A68341A3D09}"/>
                </a:ext>
              </a:extLst>
            </p:cNvPr>
            <p:cNvSpPr/>
            <p:nvPr/>
          </p:nvSpPr>
          <p:spPr>
            <a:xfrm flipH="1">
              <a:off x="5072719" y="3459456"/>
              <a:ext cx="167671" cy="65886"/>
            </a:xfrm>
            <a:custGeom>
              <a:avLst/>
              <a:gdLst/>
              <a:ahLst/>
              <a:cxnLst/>
              <a:rect l="l" t="t" r="r" b="b"/>
              <a:pathLst>
                <a:path w="1957" h="769" extrusionOk="0">
                  <a:moveTo>
                    <a:pt x="1670" y="0"/>
                  </a:moveTo>
                  <a:cubicBezTo>
                    <a:pt x="1646" y="0"/>
                    <a:pt x="1169" y="72"/>
                    <a:pt x="1169" y="72"/>
                  </a:cubicBezTo>
                  <a:cubicBezTo>
                    <a:pt x="1169" y="72"/>
                    <a:pt x="955" y="72"/>
                    <a:pt x="764" y="48"/>
                  </a:cubicBezTo>
                  <a:cubicBezTo>
                    <a:pt x="571" y="176"/>
                    <a:pt x="379" y="266"/>
                    <a:pt x="152" y="266"/>
                  </a:cubicBezTo>
                  <a:cubicBezTo>
                    <a:pt x="126" y="266"/>
                    <a:pt x="99" y="265"/>
                    <a:pt x="72" y="263"/>
                  </a:cubicBezTo>
                  <a:lnTo>
                    <a:pt x="1" y="263"/>
                  </a:lnTo>
                  <a:lnTo>
                    <a:pt x="1" y="358"/>
                  </a:lnTo>
                  <a:lnTo>
                    <a:pt x="1" y="430"/>
                  </a:lnTo>
                  <a:cubicBezTo>
                    <a:pt x="1" y="525"/>
                    <a:pt x="1" y="668"/>
                    <a:pt x="96" y="740"/>
                  </a:cubicBezTo>
                  <a:cubicBezTo>
                    <a:pt x="96" y="763"/>
                    <a:pt x="96" y="763"/>
                    <a:pt x="120" y="763"/>
                  </a:cubicBezTo>
                  <a:cubicBezTo>
                    <a:pt x="126" y="767"/>
                    <a:pt x="137" y="768"/>
                    <a:pt x="150" y="768"/>
                  </a:cubicBezTo>
                  <a:cubicBezTo>
                    <a:pt x="236" y="768"/>
                    <a:pt x="443" y="709"/>
                    <a:pt x="525" y="668"/>
                  </a:cubicBezTo>
                  <a:cubicBezTo>
                    <a:pt x="597" y="668"/>
                    <a:pt x="692" y="644"/>
                    <a:pt x="788" y="620"/>
                  </a:cubicBezTo>
                  <a:cubicBezTo>
                    <a:pt x="1169" y="549"/>
                    <a:pt x="1408" y="406"/>
                    <a:pt x="1408" y="406"/>
                  </a:cubicBezTo>
                  <a:cubicBezTo>
                    <a:pt x="1956" y="119"/>
                    <a:pt x="1861" y="24"/>
                    <a:pt x="1861" y="24"/>
                  </a:cubicBezTo>
                  <a:cubicBezTo>
                    <a:pt x="1766" y="0"/>
                    <a:pt x="1718" y="0"/>
                    <a:pt x="167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525;p55">
              <a:extLst>
                <a:ext uri="{FF2B5EF4-FFF2-40B4-BE49-F238E27FC236}">
                  <a16:creationId xmlns:a16="http://schemas.microsoft.com/office/drawing/2014/main" id="{04B8C538-404E-42DB-8162-3747210F5634}"/>
                </a:ext>
              </a:extLst>
            </p:cNvPr>
            <p:cNvSpPr/>
            <p:nvPr/>
          </p:nvSpPr>
          <p:spPr>
            <a:xfrm flipH="1">
              <a:off x="5162681" y="2789201"/>
              <a:ext cx="827645" cy="664172"/>
            </a:xfrm>
            <a:custGeom>
              <a:avLst/>
              <a:gdLst/>
              <a:ahLst/>
              <a:cxnLst/>
              <a:rect l="l" t="t" r="r" b="b"/>
              <a:pathLst>
                <a:path w="9660" h="7752" extrusionOk="0">
                  <a:moveTo>
                    <a:pt x="2362" y="0"/>
                  </a:moveTo>
                  <a:lnTo>
                    <a:pt x="525" y="453"/>
                  </a:lnTo>
                  <a:cubicBezTo>
                    <a:pt x="1" y="2004"/>
                    <a:pt x="525" y="2409"/>
                    <a:pt x="1479" y="2743"/>
                  </a:cubicBezTo>
                  <a:cubicBezTo>
                    <a:pt x="1557" y="2766"/>
                    <a:pt x="1733" y="2774"/>
                    <a:pt x="1973" y="2774"/>
                  </a:cubicBezTo>
                  <a:cubicBezTo>
                    <a:pt x="2535" y="2774"/>
                    <a:pt x="3449" y="2730"/>
                    <a:pt x="4278" y="2730"/>
                  </a:cubicBezTo>
                  <a:cubicBezTo>
                    <a:pt x="4948" y="2730"/>
                    <a:pt x="5564" y="2759"/>
                    <a:pt x="5892" y="2862"/>
                  </a:cubicBezTo>
                  <a:cubicBezTo>
                    <a:pt x="6822" y="3172"/>
                    <a:pt x="8801" y="7752"/>
                    <a:pt x="8801" y="7752"/>
                  </a:cubicBezTo>
                  <a:lnTo>
                    <a:pt x="9660" y="7251"/>
                  </a:lnTo>
                  <a:cubicBezTo>
                    <a:pt x="9660" y="7251"/>
                    <a:pt x="7728" y="1884"/>
                    <a:pt x="7418" y="1694"/>
                  </a:cubicBezTo>
                  <a:cubicBezTo>
                    <a:pt x="6965" y="1407"/>
                    <a:pt x="4413" y="1145"/>
                    <a:pt x="3673" y="954"/>
                  </a:cubicBezTo>
                  <a:cubicBezTo>
                    <a:pt x="2910" y="740"/>
                    <a:pt x="2362" y="0"/>
                    <a:pt x="2362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526;p55">
              <a:extLst>
                <a:ext uri="{FF2B5EF4-FFF2-40B4-BE49-F238E27FC236}">
                  <a16:creationId xmlns:a16="http://schemas.microsoft.com/office/drawing/2014/main" id="{B3A4ACB9-FCDA-4C04-A0D9-96AD6EB4BF0E}"/>
                </a:ext>
              </a:extLst>
            </p:cNvPr>
            <p:cNvSpPr/>
            <p:nvPr/>
          </p:nvSpPr>
          <p:spPr>
            <a:xfrm flipH="1">
              <a:off x="5454841" y="2507151"/>
              <a:ext cx="466000" cy="367042"/>
            </a:xfrm>
            <a:custGeom>
              <a:avLst/>
              <a:gdLst/>
              <a:ahLst/>
              <a:cxnLst/>
              <a:rect l="l" t="t" r="r" b="b"/>
              <a:pathLst>
                <a:path w="5439" h="4284" extrusionOk="0">
                  <a:moveTo>
                    <a:pt x="859" y="1"/>
                  </a:moveTo>
                  <a:lnTo>
                    <a:pt x="0" y="192"/>
                  </a:lnTo>
                  <a:cubicBezTo>
                    <a:pt x="0" y="192"/>
                    <a:pt x="191" y="2362"/>
                    <a:pt x="430" y="2815"/>
                  </a:cubicBezTo>
                  <a:cubicBezTo>
                    <a:pt x="668" y="3268"/>
                    <a:pt x="3650" y="4270"/>
                    <a:pt x="3888" y="4270"/>
                  </a:cubicBezTo>
                  <a:cubicBezTo>
                    <a:pt x="3917" y="4275"/>
                    <a:pt x="3946" y="4277"/>
                    <a:pt x="3977" y="4277"/>
                  </a:cubicBezTo>
                  <a:cubicBezTo>
                    <a:pt x="4251" y="4277"/>
                    <a:pt x="4580" y="4103"/>
                    <a:pt x="4580" y="4103"/>
                  </a:cubicBezTo>
                  <a:cubicBezTo>
                    <a:pt x="4580" y="4103"/>
                    <a:pt x="5085" y="4284"/>
                    <a:pt x="5263" y="4284"/>
                  </a:cubicBezTo>
                  <a:cubicBezTo>
                    <a:pt x="5290" y="4284"/>
                    <a:pt x="5310" y="4279"/>
                    <a:pt x="5319" y="4270"/>
                  </a:cubicBezTo>
                  <a:cubicBezTo>
                    <a:pt x="5438" y="4222"/>
                    <a:pt x="4723" y="3745"/>
                    <a:pt x="4484" y="3674"/>
                  </a:cubicBezTo>
                  <a:cubicBezTo>
                    <a:pt x="4458" y="3669"/>
                    <a:pt x="4431" y="3667"/>
                    <a:pt x="4403" y="3667"/>
                  </a:cubicBezTo>
                  <a:cubicBezTo>
                    <a:pt x="4149" y="3667"/>
                    <a:pt x="3840" y="3841"/>
                    <a:pt x="3840" y="3841"/>
                  </a:cubicBezTo>
                  <a:cubicBezTo>
                    <a:pt x="3840" y="3841"/>
                    <a:pt x="1551" y="2887"/>
                    <a:pt x="1312" y="2458"/>
                  </a:cubicBezTo>
                  <a:cubicBezTo>
                    <a:pt x="1026" y="2052"/>
                    <a:pt x="859" y="1"/>
                    <a:pt x="859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527;p55">
              <a:extLst>
                <a:ext uri="{FF2B5EF4-FFF2-40B4-BE49-F238E27FC236}">
                  <a16:creationId xmlns:a16="http://schemas.microsoft.com/office/drawing/2014/main" id="{7E1EF729-279E-4C9E-AB4A-230B7FFACA48}"/>
                </a:ext>
              </a:extLst>
            </p:cNvPr>
            <p:cNvSpPr/>
            <p:nvPr/>
          </p:nvSpPr>
          <p:spPr>
            <a:xfrm flipH="1">
              <a:off x="5826767" y="2341707"/>
              <a:ext cx="71626" cy="77709"/>
            </a:xfrm>
            <a:custGeom>
              <a:avLst/>
              <a:gdLst/>
              <a:ahLst/>
              <a:cxnLst/>
              <a:rect l="l" t="t" r="r" b="b"/>
              <a:pathLst>
                <a:path w="836" h="907" extrusionOk="0">
                  <a:moveTo>
                    <a:pt x="287" y="0"/>
                  </a:moveTo>
                  <a:lnTo>
                    <a:pt x="1" y="763"/>
                  </a:lnTo>
                  <a:lnTo>
                    <a:pt x="716" y="906"/>
                  </a:lnTo>
                  <a:lnTo>
                    <a:pt x="836" y="7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528;p55">
              <a:extLst>
                <a:ext uri="{FF2B5EF4-FFF2-40B4-BE49-F238E27FC236}">
                  <a16:creationId xmlns:a16="http://schemas.microsoft.com/office/drawing/2014/main" id="{40ADF0AA-ADA9-48CC-BD67-AC37AE461099}"/>
                </a:ext>
              </a:extLst>
            </p:cNvPr>
            <p:cNvSpPr/>
            <p:nvPr/>
          </p:nvSpPr>
          <p:spPr>
            <a:xfrm flipH="1">
              <a:off x="5749143" y="2201025"/>
              <a:ext cx="157390" cy="175468"/>
            </a:xfrm>
            <a:custGeom>
              <a:avLst/>
              <a:gdLst/>
              <a:ahLst/>
              <a:cxnLst/>
              <a:rect l="l" t="t" r="r" b="b"/>
              <a:pathLst>
                <a:path w="1837" h="2048" extrusionOk="0">
                  <a:moveTo>
                    <a:pt x="748" y="1"/>
                  </a:moveTo>
                  <a:cubicBezTo>
                    <a:pt x="614" y="1"/>
                    <a:pt x="488" y="65"/>
                    <a:pt x="406" y="163"/>
                  </a:cubicBezTo>
                  <a:lnTo>
                    <a:pt x="144" y="497"/>
                  </a:lnTo>
                  <a:cubicBezTo>
                    <a:pt x="48" y="616"/>
                    <a:pt x="0" y="760"/>
                    <a:pt x="48" y="903"/>
                  </a:cubicBezTo>
                  <a:lnTo>
                    <a:pt x="96" y="1117"/>
                  </a:lnTo>
                  <a:cubicBezTo>
                    <a:pt x="96" y="1141"/>
                    <a:pt x="96" y="1165"/>
                    <a:pt x="120" y="1213"/>
                  </a:cubicBezTo>
                  <a:cubicBezTo>
                    <a:pt x="144" y="1380"/>
                    <a:pt x="215" y="1594"/>
                    <a:pt x="334" y="1737"/>
                  </a:cubicBezTo>
                  <a:cubicBezTo>
                    <a:pt x="454" y="1928"/>
                    <a:pt x="621" y="2047"/>
                    <a:pt x="835" y="2047"/>
                  </a:cubicBezTo>
                  <a:cubicBezTo>
                    <a:pt x="1026" y="2047"/>
                    <a:pt x="1193" y="1976"/>
                    <a:pt x="1336" y="1833"/>
                  </a:cubicBezTo>
                  <a:cubicBezTo>
                    <a:pt x="1503" y="1714"/>
                    <a:pt x="1575" y="1523"/>
                    <a:pt x="1646" y="1356"/>
                  </a:cubicBezTo>
                  <a:cubicBezTo>
                    <a:pt x="1741" y="1093"/>
                    <a:pt x="1837" y="736"/>
                    <a:pt x="1694" y="497"/>
                  </a:cubicBezTo>
                  <a:cubicBezTo>
                    <a:pt x="1598" y="378"/>
                    <a:pt x="1217" y="163"/>
                    <a:pt x="931" y="44"/>
                  </a:cubicBezTo>
                  <a:cubicBezTo>
                    <a:pt x="871" y="14"/>
                    <a:pt x="808" y="1"/>
                    <a:pt x="748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529;p55">
              <a:extLst>
                <a:ext uri="{FF2B5EF4-FFF2-40B4-BE49-F238E27FC236}">
                  <a16:creationId xmlns:a16="http://schemas.microsoft.com/office/drawing/2014/main" id="{6290F339-64C9-47E1-B31B-22E314D83423}"/>
                </a:ext>
              </a:extLst>
            </p:cNvPr>
            <p:cNvSpPr/>
            <p:nvPr/>
          </p:nvSpPr>
          <p:spPr>
            <a:xfrm flipH="1">
              <a:off x="5706219" y="2134710"/>
              <a:ext cx="255490" cy="192774"/>
            </a:xfrm>
            <a:custGeom>
              <a:avLst/>
              <a:gdLst/>
              <a:ahLst/>
              <a:cxnLst/>
              <a:rect l="l" t="t" r="r" b="b"/>
              <a:pathLst>
                <a:path w="2982" h="2250" extrusionOk="0">
                  <a:moveTo>
                    <a:pt x="1429" y="0"/>
                  </a:moveTo>
                  <a:cubicBezTo>
                    <a:pt x="1199" y="0"/>
                    <a:pt x="970" y="99"/>
                    <a:pt x="764" y="365"/>
                  </a:cubicBezTo>
                  <a:cubicBezTo>
                    <a:pt x="0" y="627"/>
                    <a:pt x="358" y="1653"/>
                    <a:pt x="549" y="1891"/>
                  </a:cubicBezTo>
                  <a:cubicBezTo>
                    <a:pt x="668" y="2034"/>
                    <a:pt x="668" y="2154"/>
                    <a:pt x="835" y="2249"/>
                  </a:cubicBezTo>
                  <a:cubicBezTo>
                    <a:pt x="788" y="2058"/>
                    <a:pt x="978" y="1844"/>
                    <a:pt x="1098" y="1701"/>
                  </a:cubicBezTo>
                  <a:cubicBezTo>
                    <a:pt x="1026" y="1653"/>
                    <a:pt x="978" y="1581"/>
                    <a:pt x="954" y="1486"/>
                  </a:cubicBezTo>
                  <a:cubicBezTo>
                    <a:pt x="883" y="1414"/>
                    <a:pt x="883" y="1319"/>
                    <a:pt x="907" y="1224"/>
                  </a:cubicBezTo>
                  <a:cubicBezTo>
                    <a:pt x="948" y="1162"/>
                    <a:pt x="1007" y="1100"/>
                    <a:pt x="1084" y="1100"/>
                  </a:cubicBezTo>
                  <a:cubicBezTo>
                    <a:pt x="1096" y="1100"/>
                    <a:pt x="1109" y="1101"/>
                    <a:pt x="1121" y="1104"/>
                  </a:cubicBezTo>
                  <a:cubicBezTo>
                    <a:pt x="1217" y="1104"/>
                    <a:pt x="1241" y="1462"/>
                    <a:pt x="1265" y="1462"/>
                  </a:cubicBezTo>
                  <a:cubicBezTo>
                    <a:pt x="1267" y="1463"/>
                    <a:pt x="1270" y="1463"/>
                    <a:pt x="1273" y="1463"/>
                  </a:cubicBezTo>
                  <a:cubicBezTo>
                    <a:pt x="1341" y="1463"/>
                    <a:pt x="1426" y="1222"/>
                    <a:pt x="1473" y="1222"/>
                  </a:cubicBezTo>
                  <a:cubicBezTo>
                    <a:pt x="1475" y="1222"/>
                    <a:pt x="1477" y="1223"/>
                    <a:pt x="1479" y="1224"/>
                  </a:cubicBezTo>
                  <a:cubicBezTo>
                    <a:pt x="1575" y="1271"/>
                    <a:pt x="1670" y="1319"/>
                    <a:pt x="1742" y="1367"/>
                  </a:cubicBezTo>
                  <a:cubicBezTo>
                    <a:pt x="1881" y="1436"/>
                    <a:pt x="2008" y="1481"/>
                    <a:pt x="2150" y="1481"/>
                  </a:cubicBezTo>
                  <a:cubicBezTo>
                    <a:pt x="2202" y="1481"/>
                    <a:pt x="2256" y="1475"/>
                    <a:pt x="2314" y="1462"/>
                  </a:cubicBezTo>
                  <a:cubicBezTo>
                    <a:pt x="2767" y="1414"/>
                    <a:pt x="2982" y="1057"/>
                    <a:pt x="2982" y="842"/>
                  </a:cubicBezTo>
                  <a:lnTo>
                    <a:pt x="2982" y="842"/>
                  </a:lnTo>
                  <a:cubicBezTo>
                    <a:pt x="2976" y="845"/>
                    <a:pt x="2970" y="846"/>
                    <a:pt x="2963" y="846"/>
                  </a:cubicBezTo>
                  <a:cubicBezTo>
                    <a:pt x="2785" y="846"/>
                    <a:pt x="2101" y="0"/>
                    <a:pt x="1429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530;p55">
              <a:extLst>
                <a:ext uri="{FF2B5EF4-FFF2-40B4-BE49-F238E27FC236}">
                  <a16:creationId xmlns:a16="http://schemas.microsoft.com/office/drawing/2014/main" id="{77609BCF-D420-4B9E-BD63-E6789FA349B1}"/>
                </a:ext>
              </a:extLst>
            </p:cNvPr>
            <p:cNvSpPr/>
            <p:nvPr/>
          </p:nvSpPr>
          <p:spPr>
            <a:xfrm flipH="1">
              <a:off x="5187184" y="2762641"/>
              <a:ext cx="795002" cy="709153"/>
            </a:xfrm>
            <a:custGeom>
              <a:avLst/>
              <a:gdLst/>
              <a:ahLst/>
              <a:cxnLst/>
              <a:rect l="l" t="t" r="r" b="b"/>
              <a:pathLst>
                <a:path w="9279" h="8277" extrusionOk="0">
                  <a:moveTo>
                    <a:pt x="2338" y="0"/>
                  </a:moveTo>
                  <a:lnTo>
                    <a:pt x="526" y="501"/>
                  </a:lnTo>
                  <a:cubicBezTo>
                    <a:pt x="1" y="2051"/>
                    <a:pt x="168" y="2958"/>
                    <a:pt x="1122" y="3292"/>
                  </a:cubicBezTo>
                  <a:cubicBezTo>
                    <a:pt x="1504" y="3411"/>
                    <a:pt x="5892" y="3435"/>
                    <a:pt x="5892" y="3435"/>
                  </a:cubicBezTo>
                  <a:lnTo>
                    <a:pt x="8420" y="8276"/>
                  </a:lnTo>
                  <a:lnTo>
                    <a:pt x="9279" y="7752"/>
                  </a:lnTo>
                  <a:cubicBezTo>
                    <a:pt x="9279" y="7752"/>
                    <a:pt x="7180" y="2361"/>
                    <a:pt x="6941" y="2147"/>
                  </a:cubicBezTo>
                  <a:cubicBezTo>
                    <a:pt x="6703" y="1956"/>
                    <a:pt x="4127" y="1598"/>
                    <a:pt x="3388" y="1407"/>
                  </a:cubicBezTo>
                  <a:cubicBezTo>
                    <a:pt x="2648" y="1193"/>
                    <a:pt x="2338" y="0"/>
                    <a:pt x="2338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531;p55">
              <a:extLst>
                <a:ext uri="{FF2B5EF4-FFF2-40B4-BE49-F238E27FC236}">
                  <a16:creationId xmlns:a16="http://schemas.microsoft.com/office/drawing/2014/main" id="{3C27C969-56B9-4039-8ADA-248B5FF7F543}"/>
                </a:ext>
              </a:extLst>
            </p:cNvPr>
            <p:cNvSpPr/>
            <p:nvPr/>
          </p:nvSpPr>
          <p:spPr>
            <a:xfrm flipH="1">
              <a:off x="5673490" y="2389001"/>
              <a:ext cx="314779" cy="544138"/>
            </a:xfrm>
            <a:custGeom>
              <a:avLst/>
              <a:gdLst/>
              <a:ahLst/>
              <a:cxnLst/>
              <a:rect l="l" t="t" r="r" b="b"/>
              <a:pathLst>
                <a:path w="3674" h="6351" extrusionOk="0">
                  <a:moveTo>
                    <a:pt x="1244" y="0"/>
                  </a:moveTo>
                  <a:cubicBezTo>
                    <a:pt x="727" y="0"/>
                    <a:pt x="263" y="583"/>
                    <a:pt x="143" y="1952"/>
                  </a:cubicBezTo>
                  <a:cubicBezTo>
                    <a:pt x="0" y="3813"/>
                    <a:pt x="120" y="6245"/>
                    <a:pt x="120" y="6245"/>
                  </a:cubicBezTo>
                  <a:cubicBezTo>
                    <a:pt x="406" y="6318"/>
                    <a:pt x="696" y="6350"/>
                    <a:pt x="984" y="6350"/>
                  </a:cubicBezTo>
                  <a:cubicBezTo>
                    <a:pt x="1921" y="6350"/>
                    <a:pt x="2853" y="6014"/>
                    <a:pt x="3673" y="5649"/>
                  </a:cubicBezTo>
                  <a:cubicBezTo>
                    <a:pt x="3673" y="5649"/>
                    <a:pt x="2695" y="4409"/>
                    <a:pt x="2481" y="3216"/>
                  </a:cubicBezTo>
                  <a:cubicBezTo>
                    <a:pt x="2242" y="2191"/>
                    <a:pt x="2409" y="736"/>
                    <a:pt x="1861" y="259"/>
                  </a:cubicBezTo>
                  <a:cubicBezTo>
                    <a:pt x="1659" y="91"/>
                    <a:pt x="1447" y="0"/>
                    <a:pt x="1244" y="0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532;p55">
              <a:extLst>
                <a:ext uri="{FF2B5EF4-FFF2-40B4-BE49-F238E27FC236}">
                  <a16:creationId xmlns:a16="http://schemas.microsoft.com/office/drawing/2014/main" id="{923CD0B6-2A30-4418-9621-EAB6D2DE271A}"/>
                </a:ext>
              </a:extLst>
            </p:cNvPr>
            <p:cNvSpPr/>
            <p:nvPr/>
          </p:nvSpPr>
          <p:spPr>
            <a:xfrm flipH="1">
              <a:off x="5493653" y="2535595"/>
              <a:ext cx="416992" cy="352734"/>
            </a:xfrm>
            <a:custGeom>
              <a:avLst/>
              <a:gdLst/>
              <a:ahLst/>
              <a:cxnLst/>
              <a:rect l="l" t="t" r="r" b="b"/>
              <a:pathLst>
                <a:path w="4867" h="4117" extrusionOk="0">
                  <a:moveTo>
                    <a:pt x="423" y="1"/>
                  </a:moveTo>
                  <a:cubicBezTo>
                    <a:pt x="409" y="1"/>
                    <a:pt x="396" y="1"/>
                    <a:pt x="382" y="3"/>
                  </a:cubicBezTo>
                  <a:cubicBezTo>
                    <a:pt x="144" y="51"/>
                    <a:pt x="1" y="241"/>
                    <a:pt x="25" y="480"/>
                  </a:cubicBezTo>
                  <a:cubicBezTo>
                    <a:pt x="72" y="1148"/>
                    <a:pt x="263" y="2388"/>
                    <a:pt x="430" y="2722"/>
                  </a:cubicBezTo>
                  <a:cubicBezTo>
                    <a:pt x="669" y="3175"/>
                    <a:pt x="3054" y="4057"/>
                    <a:pt x="3340" y="4105"/>
                  </a:cubicBezTo>
                  <a:cubicBezTo>
                    <a:pt x="3483" y="4105"/>
                    <a:pt x="3721" y="4034"/>
                    <a:pt x="3864" y="3986"/>
                  </a:cubicBezTo>
                  <a:cubicBezTo>
                    <a:pt x="3912" y="3962"/>
                    <a:pt x="3966" y="3950"/>
                    <a:pt x="4019" y="3950"/>
                  </a:cubicBezTo>
                  <a:cubicBezTo>
                    <a:pt x="4073" y="3950"/>
                    <a:pt x="4127" y="3962"/>
                    <a:pt x="4175" y="3986"/>
                  </a:cubicBezTo>
                  <a:cubicBezTo>
                    <a:pt x="4335" y="4026"/>
                    <a:pt x="4595" y="4116"/>
                    <a:pt x="4717" y="4116"/>
                  </a:cubicBezTo>
                  <a:cubicBezTo>
                    <a:pt x="4741" y="4116"/>
                    <a:pt x="4759" y="4113"/>
                    <a:pt x="4771" y="4105"/>
                  </a:cubicBezTo>
                  <a:cubicBezTo>
                    <a:pt x="4866" y="4034"/>
                    <a:pt x="4175" y="3557"/>
                    <a:pt x="3936" y="3509"/>
                  </a:cubicBezTo>
                  <a:cubicBezTo>
                    <a:pt x="3897" y="3498"/>
                    <a:pt x="3857" y="3493"/>
                    <a:pt x="3816" y="3493"/>
                  </a:cubicBezTo>
                  <a:cubicBezTo>
                    <a:pt x="3682" y="3493"/>
                    <a:pt x="3539" y="3544"/>
                    <a:pt x="3411" y="3580"/>
                  </a:cubicBezTo>
                  <a:cubicBezTo>
                    <a:pt x="3358" y="3602"/>
                    <a:pt x="3304" y="3614"/>
                    <a:pt x="3250" y="3614"/>
                  </a:cubicBezTo>
                  <a:cubicBezTo>
                    <a:pt x="3185" y="3614"/>
                    <a:pt x="3119" y="3596"/>
                    <a:pt x="3054" y="3557"/>
                  </a:cubicBezTo>
                  <a:cubicBezTo>
                    <a:pt x="2624" y="3318"/>
                    <a:pt x="1503" y="2722"/>
                    <a:pt x="1312" y="2388"/>
                  </a:cubicBezTo>
                  <a:cubicBezTo>
                    <a:pt x="1122" y="2102"/>
                    <a:pt x="979" y="1052"/>
                    <a:pt x="907" y="432"/>
                  </a:cubicBezTo>
                  <a:cubicBezTo>
                    <a:pt x="862" y="185"/>
                    <a:pt x="647" y="1"/>
                    <a:pt x="423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3533;p55">
              <a:extLst>
                <a:ext uri="{FF2B5EF4-FFF2-40B4-BE49-F238E27FC236}">
                  <a16:creationId xmlns:a16="http://schemas.microsoft.com/office/drawing/2014/main" id="{3DC7900C-7A8A-4D00-89BD-C285B524EBB1}"/>
                </a:ext>
              </a:extLst>
            </p:cNvPr>
            <p:cNvSpPr/>
            <p:nvPr/>
          </p:nvSpPr>
          <p:spPr>
            <a:xfrm flipH="1">
              <a:off x="5806290" y="2417789"/>
              <a:ext cx="161588" cy="187634"/>
            </a:xfrm>
            <a:custGeom>
              <a:avLst/>
              <a:gdLst/>
              <a:ahLst/>
              <a:cxnLst/>
              <a:rect l="l" t="t" r="r" b="b"/>
              <a:pathLst>
                <a:path w="1886" h="2190" extrusionOk="0">
                  <a:moveTo>
                    <a:pt x="1033" y="1"/>
                  </a:moveTo>
                  <a:cubicBezTo>
                    <a:pt x="993" y="1"/>
                    <a:pt x="951" y="6"/>
                    <a:pt x="907" y="18"/>
                  </a:cubicBezTo>
                  <a:cubicBezTo>
                    <a:pt x="1" y="257"/>
                    <a:pt x="430" y="2093"/>
                    <a:pt x="430" y="2093"/>
                  </a:cubicBezTo>
                  <a:cubicBezTo>
                    <a:pt x="596" y="2162"/>
                    <a:pt x="777" y="2190"/>
                    <a:pt x="971" y="2190"/>
                  </a:cubicBezTo>
                  <a:cubicBezTo>
                    <a:pt x="1253" y="2190"/>
                    <a:pt x="1561" y="2130"/>
                    <a:pt x="1885" y="2046"/>
                  </a:cubicBezTo>
                  <a:cubicBezTo>
                    <a:pt x="1750" y="1618"/>
                    <a:pt x="1700" y="1"/>
                    <a:pt x="1033" y="1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534;p55">
              <a:extLst>
                <a:ext uri="{FF2B5EF4-FFF2-40B4-BE49-F238E27FC236}">
                  <a16:creationId xmlns:a16="http://schemas.microsoft.com/office/drawing/2014/main" id="{F7E08A21-221B-4926-9549-F73252D1CECE}"/>
                </a:ext>
              </a:extLst>
            </p:cNvPr>
            <p:cNvSpPr/>
            <p:nvPr/>
          </p:nvSpPr>
          <p:spPr>
            <a:xfrm flipH="1">
              <a:off x="5317928" y="2590943"/>
              <a:ext cx="376124" cy="310752"/>
            </a:xfrm>
            <a:custGeom>
              <a:avLst/>
              <a:gdLst/>
              <a:ahLst/>
              <a:cxnLst/>
              <a:rect l="l" t="t" r="r" b="b"/>
              <a:pathLst>
                <a:path w="4390" h="3627" extrusionOk="0">
                  <a:moveTo>
                    <a:pt x="4199" y="1"/>
                  </a:moveTo>
                  <a:cubicBezTo>
                    <a:pt x="4079" y="1"/>
                    <a:pt x="3984" y="48"/>
                    <a:pt x="3960" y="168"/>
                  </a:cubicBezTo>
                  <a:lnTo>
                    <a:pt x="3483" y="3221"/>
                  </a:lnTo>
                  <a:lnTo>
                    <a:pt x="215" y="3221"/>
                  </a:lnTo>
                  <a:cubicBezTo>
                    <a:pt x="96" y="3221"/>
                    <a:pt x="1" y="3292"/>
                    <a:pt x="1" y="3411"/>
                  </a:cubicBezTo>
                  <a:cubicBezTo>
                    <a:pt x="1" y="3531"/>
                    <a:pt x="96" y="3626"/>
                    <a:pt x="215" y="3626"/>
                  </a:cubicBezTo>
                  <a:lnTo>
                    <a:pt x="3674" y="3626"/>
                  </a:lnTo>
                  <a:cubicBezTo>
                    <a:pt x="3793" y="3626"/>
                    <a:pt x="3841" y="3531"/>
                    <a:pt x="3912" y="3459"/>
                  </a:cubicBezTo>
                  <a:lnTo>
                    <a:pt x="4389" y="239"/>
                  </a:lnTo>
                  <a:cubicBezTo>
                    <a:pt x="4389" y="120"/>
                    <a:pt x="4318" y="25"/>
                    <a:pt x="4199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2A1B708B-937E-4D4D-9627-77F6447CB9B2}"/>
              </a:ext>
            </a:extLst>
          </p:cNvPr>
          <p:cNvSpPr/>
          <p:nvPr/>
        </p:nvSpPr>
        <p:spPr>
          <a:xfrm>
            <a:off x="2625697" y="1660304"/>
            <a:ext cx="3504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solidFill>
                  <a:srgbClr val="040C28"/>
                </a:solidFill>
                <a:latin typeface="Bahnschrift Light" panose="020B0502040204020203" pitchFamily="34" charset="0"/>
              </a:rPr>
              <a:t>Minha primeira interface gráfica</a:t>
            </a:r>
            <a:endParaRPr lang="pt-BR" sz="18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932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3"/>
          <p:cNvSpPr txBox="1">
            <a:spLocks noGrp="1"/>
          </p:cNvSpPr>
          <p:nvPr>
            <p:ph type="title" idx="9"/>
          </p:nvPr>
        </p:nvSpPr>
        <p:spPr>
          <a:xfrm>
            <a:off x="79992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21" name="Google Shape;1021;p43"/>
          <p:cNvSpPr txBox="1">
            <a:spLocks noGrp="1"/>
          </p:cNvSpPr>
          <p:nvPr>
            <p:ph type="title" idx="13"/>
          </p:nvPr>
        </p:nvSpPr>
        <p:spPr>
          <a:xfrm>
            <a:off x="2141287" y="2898464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23" name="Google Shape;1023;p43"/>
          <p:cNvSpPr txBox="1">
            <a:spLocks noGrp="1"/>
          </p:cNvSpPr>
          <p:nvPr>
            <p:ph type="title" idx="15"/>
          </p:nvPr>
        </p:nvSpPr>
        <p:spPr>
          <a:xfrm>
            <a:off x="340257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" name="Google Shape;1121;p48">
            <a:extLst>
              <a:ext uri="{FF2B5EF4-FFF2-40B4-BE49-F238E27FC236}">
                <a16:creationId xmlns:a16="http://schemas.microsoft.com/office/drawing/2014/main" id="{A77EF116-C155-4FE7-9F27-7E299574A650}"/>
              </a:ext>
            </a:extLst>
          </p:cNvPr>
          <p:cNvSpPr txBox="1">
            <a:spLocks/>
          </p:cNvSpPr>
          <p:nvPr/>
        </p:nvSpPr>
        <p:spPr>
          <a:xfrm>
            <a:off x="-95275" y="87380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Bibliotecas de Interface Gráfica no Python </a:t>
            </a:r>
          </a:p>
        </p:txBody>
      </p:sp>
      <p:sp>
        <p:nvSpPr>
          <p:cNvPr id="32" name="Google Shape;1018;p43">
            <a:extLst>
              <a:ext uri="{FF2B5EF4-FFF2-40B4-BE49-F238E27FC236}">
                <a16:creationId xmlns:a16="http://schemas.microsoft.com/office/drawing/2014/main" id="{E4994484-C1DC-459C-9123-002E79453668}"/>
              </a:ext>
            </a:extLst>
          </p:cNvPr>
          <p:cNvSpPr txBox="1">
            <a:spLocks/>
          </p:cNvSpPr>
          <p:nvPr/>
        </p:nvSpPr>
        <p:spPr>
          <a:xfrm>
            <a:off x="800178" y="1758117"/>
            <a:ext cx="1341109" cy="78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BR" sz="2400" dirty="0" err="1">
                <a:latin typeface="Bahnschrift Light" panose="020B0502040204020203" pitchFamily="34" charset="0"/>
              </a:rPr>
              <a:t>Kivy</a:t>
            </a:r>
            <a:endParaRPr lang="pt-BR" sz="2400" dirty="0">
              <a:latin typeface="Bahnschrift Light" panose="020B0502040204020203" pitchFamily="34" charset="0"/>
            </a:endParaRPr>
          </a:p>
        </p:txBody>
      </p:sp>
      <p:sp>
        <p:nvSpPr>
          <p:cNvPr id="33" name="Google Shape;1018;p43">
            <a:extLst>
              <a:ext uri="{FF2B5EF4-FFF2-40B4-BE49-F238E27FC236}">
                <a16:creationId xmlns:a16="http://schemas.microsoft.com/office/drawing/2014/main" id="{1D04DD70-039E-43C6-83F6-B461168D85E1}"/>
              </a:ext>
            </a:extLst>
          </p:cNvPr>
          <p:cNvSpPr txBox="1">
            <a:spLocks/>
          </p:cNvSpPr>
          <p:nvPr/>
        </p:nvSpPr>
        <p:spPr>
          <a:xfrm>
            <a:off x="3230891" y="1716153"/>
            <a:ext cx="1341109" cy="78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BR" sz="2400" dirty="0" err="1">
                <a:latin typeface="Bahnschrift Light" panose="020B0502040204020203" pitchFamily="34" charset="0"/>
              </a:rPr>
              <a:t>PyGame</a:t>
            </a:r>
            <a:endParaRPr lang="pt-BR" sz="2400" dirty="0">
              <a:latin typeface="Bahnschrift Light" panose="020B0502040204020203" pitchFamily="34" charset="0"/>
            </a:endParaRPr>
          </a:p>
        </p:txBody>
      </p:sp>
      <p:sp>
        <p:nvSpPr>
          <p:cNvPr id="34" name="Google Shape;1018;p43">
            <a:extLst>
              <a:ext uri="{FF2B5EF4-FFF2-40B4-BE49-F238E27FC236}">
                <a16:creationId xmlns:a16="http://schemas.microsoft.com/office/drawing/2014/main" id="{BEE035C9-9964-443B-8E32-B010196E7AC9}"/>
              </a:ext>
            </a:extLst>
          </p:cNvPr>
          <p:cNvSpPr txBox="1">
            <a:spLocks/>
          </p:cNvSpPr>
          <p:nvPr/>
        </p:nvSpPr>
        <p:spPr>
          <a:xfrm>
            <a:off x="2094285" y="3477464"/>
            <a:ext cx="1341109" cy="78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/>
            <a:r>
              <a:rPr lang="pt-BR" sz="2400" dirty="0" err="1">
                <a:latin typeface="Bahnschrift Light" panose="020B0502040204020203" pitchFamily="34" charset="0"/>
              </a:rPr>
              <a:t>Tkinter</a:t>
            </a:r>
            <a:endParaRPr lang="pt-BR" sz="240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21;p48">
            <a:extLst>
              <a:ext uri="{FF2B5EF4-FFF2-40B4-BE49-F238E27FC236}">
                <a16:creationId xmlns:a16="http://schemas.microsoft.com/office/drawing/2014/main" id="{E990EB81-B9E7-4A5B-B56A-21D2C653ABC9}"/>
              </a:ext>
            </a:extLst>
          </p:cNvPr>
          <p:cNvSpPr txBox="1">
            <a:spLocks/>
          </p:cNvSpPr>
          <p:nvPr/>
        </p:nvSpPr>
        <p:spPr>
          <a:xfrm>
            <a:off x="176410" y="59116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Sobre o KIVY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AA047C9-5699-42A6-9036-88520CC50CCA}"/>
              </a:ext>
            </a:extLst>
          </p:cNvPr>
          <p:cNvSpPr/>
          <p:nvPr/>
        </p:nvSpPr>
        <p:spPr>
          <a:xfrm>
            <a:off x="525987" y="1910030"/>
            <a:ext cx="809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dirty="0">
                <a:solidFill>
                  <a:srgbClr val="18002D"/>
                </a:solidFill>
                <a:latin typeface="Bahnschrift Light" panose="020B0502040204020203" pitchFamily="34" charset="0"/>
              </a:rPr>
              <a:t>Totalmente escrito em código aberto, o </a:t>
            </a:r>
            <a:r>
              <a:rPr lang="pt-BR" sz="2000" dirty="0" err="1">
                <a:solidFill>
                  <a:srgbClr val="18002D"/>
                </a:solidFill>
                <a:latin typeface="Bahnschrift Light" panose="020B0502040204020203" pitchFamily="34" charset="0"/>
              </a:rPr>
              <a:t>Kivy</a:t>
            </a:r>
            <a:r>
              <a:rPr lang="pt-BR" sz="2000" dirty="0">
                <a:solidFill>
                  <a:srgbClr val="18002D"/>
                </a:solidFill>
                <a:latin typeface="Bahnschrift Light" panose="020B0502040204020203" pitchFamily="34" charset="0"/>
              </a:rPr>
              <a:t> é uma </a:t>
            </a:r>
            <a:r>
              <a:rPr lang="pt-BR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biblioteca Python</a:t>
            </a:r>
            <a:r>
              <a:rPr lang="pt-BR" sz="2000" dirty="0">
                <a:solidFill>
                  <a:srgbClr val="18002D"/>
                </a:solidFill>
                <a:latin typeface="Bahnschrift Light" panose="020B0502040204020203" pitchFamily="34" charset="0"/>
              </a:rPr>
              <a:t> bem completa para desenvolvimento de aplicações multiplataforma. Ou seja, ele permite tanto o desenvolvimento de apps para </a:t>
            </a:r>
            <a:r>
              <a:rPr lang="pt-BR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desktop</a:t>
            </a:r>
            <a:r>
              <a:rPr lang="pt-BR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,</a:t>
            </a:r>
            <a:r>
              <a:rPr lang="pt-BR" sz="20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 </a:t>
            </a:r>
            <a:r>
              <a:rPr lang="pt-BR" sz="2000" dirty="0">
                <a:solidFill>
                  <a:srgbClr val="18002D"/>
                </a:solidFill>
                <a:latin typeface="Bahnschrift Light" panose="020B0502040204020203" pitchFamily="34" charset="0"/>
              </a:rPr>
              <a:t>quanto para </a:t>
            </a:r>
            <a:r>
              <a:rPr lang="pt-BR" sz="2000" dirty="0">
                <a:solidFill>
                  <a:schemeClr val="accent5"/>
                </a:solidFill>
                <a:latin typeface="Poppins"/>
              </a:rPr>
              <a:t>mobile</a:t>
            </a:r>
            <a:r>
              <a:rPr lang="pt-BR" sz="2000" dirty="0">
                <a:solidFill>
                  <a:schemeClr val="tx1"/>
                </a:solidFill>
                <a:latin typeface="Poppins"/>
              </a:rPr>
              <a:t>.</a:t>
            </a:r>
            <a:endParaRPr lang="pt-BR" sz="1800" b="1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C6AD28-8C56-46D7-9BC0-DFC61B4C0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002" y="680597"/>
            <a:ext cx="1906407" cy="98571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D861C0-9C6C-4819-8E00-FE71FEF1D1ED}"/>
              </a:ext>
            </a:extLst>
          </p:cNvPr>
          <p:cNvSpPr/>
          <p:nvPr/>
        </p:nvSpPr>
        <p:spPr>
          <a:xfrm>
            <a:off x="3674260" y="4897279"/>
            <a:ext cx="64774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dirty="0"/>
              <a:t>Fonte - Imagem: </a:t>
            </a:r>
            <a:r>
              <a:rPr lang="pt-BR" sz="1000" dirty="0"/>
              <a:t>https://innovationyourself.com/introduction-2-python-kivy-app-development/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 txBox="1">
            <a:spLocks noGrp="1"/>
          </p:cNvSpPr>
          <p:nvPr>
            <p:ph type="title"/>
          </p:nvPr>
        </p:nvSpPr>
        <p:spPr>
          <a:xfrm>
            <a:off x="311700" y="3840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chemeClr val="tx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Características do KIVY</a:t>
            </a:r>
            <a:endParaRPr sz="2400" dirty="0">
              <a:solidFill>
                <a:schemeClr val="tx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79" name="Google Shape;979;p42"/>
          <p:cNvSpPr txBox="1">
            <a:spLocks noGrp="1"/>
          </p:cNvSpPr>
          <p:nvPr>
            <p:ph type="body" idx="1"/>
          </p:nvPr>
        </p:nvSpPr>
        <p:spPr>
          <a:xfrm>
            <a:off x="713225" y="1036775"/>
            <a:ext cx="7717500" cy="231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pt-BR" sz="2400" dirty="0"/>
              <a:t>Multiplataforma (Windows, Linux, Android e IOS);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pt-BR" sz="2400" dirty="0"/>
              <a:t>Cria interfaces ricas em customizações;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pt-BR" sz="2400" dirty="0"/>
              <a:t>Fácil de usar;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pt-BR" sz="2400" dirty="0"/>
              <a:t>Desenvolvimento com widgets (componentes do aplicativo).</a:t>
            </a:r>
          </a:p>
        </p:txBody>
      </p:sp>
      <p:grpSp>
        <p:nvGrpSpPr>
          <p:cNvPr id="980" name="Google Shape;980;p42"/>
          <p:cNvGrpSpPr/>
          <p:nvPr/>
        </p:nvGrpSpPr>
        <p:grpSpPr>
          <a:xfrm>
            <a:off x="7996617" y="-451341"/>
            <a:ext cx="1717686" cy="1718100"/>
            <a:chOff x="1347125" y="349025"/>
            <a:chExt cx="4978800" cy="4980000"/>
          </a:xfrm>
        </p:grpSpPr>
        <p:sp>
          <p:nvSpPr>
            <p:cNvPr id="981" name="Google Shape;981;p4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42"/>
          <p:cNvSpPr/>
          <p:nvPr/>
        </p:nvSpPr>
        <p:spPr>
          <a:xfrm rot="-6727045">
            <a:off x="-2407759" y="3996286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2"/>
          <p:cNvSpPr/>
          <p:nvPr/>
        </p:nvSpPr>
        <p:spPr>
          <a:xfrm>
            <a:off x="1055175" y="4720775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2"/>
          <p:cNvSpPr/>
          <p:nvPr/>
        </p:nvSpPr>
        <p:spPr>
          <a:xfrm>
            <a:off x="7819700" y="384050"/>
            <a:ext cx="533400" cy="5334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2"/>
          <p:cNvSpPr/>
          <p:nvPr/>
        </p:nvSpPr>
        <p:spPr>
          <a:xfrm>
            <a:off x="8161375" y="282150"/>
            <a:ext cx="251100" cy="251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21;p48">
            <a:extLst>
              <a:ext uri="{FF2B5EF4-FFF2-40B4-BE49-F238E27FC236}">
                <a16:creationId xmlns:a16="http://schemas.microsoft.com/office/drawing/2014/main" id="{E990EB81-B9E7-4A5B-B56A-21D2C653ABC9}"/>
              </a:ext>
            </a:extLst>
          </p:cNvPr>
          <p:cNvSpPr txBox="1">
            <a:spLocks/>
          </p:cNvSpPr>
          <p:nvPr/>
        </p:nvSpPr>
        <p:spPr>
          <a:xfrm>
            <a:off x="176410" y="158210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Sobre o 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</a:t>
            </a:r>
            <a:endParaRPr lang="pt-BR"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AA047C9-5699-42A6-9036-88520CC50CCA}"/>
              </a:ext>
            </a:extLst>
          </p:cNvPr>
          <p:cNvSpPr/>
          <p:nvPr/>
        </p:nvSpPr>
        <p:spPr>
          <a:xfrm>
            <a:off x="793616" y="2090166"/>
            <a:ext cx="80920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dirty="0">
                <a:solidFill>
                  <a:srgbClr val="18002D"/>
                </a:solidFill>
                <a:latin typeface="Bahnschrift Light" panose="020B0502040204020203" pitchFamily="34" charset="0"/>
              </a:rPr>
              <a:t>É uma biblioteca de Jogos em Python. Tem portabilidade com </a:t>
            </a:r>
            <a:r>
              <a:rPr lang="pt-BR" sz="2000" dirty="0" err="1">
                <a:solidFill>
                  <a:srgbClr val="18002D"/>
                </a:solidFill>
                <a:latin typeface="Bahnschrift Light" panose="020B0502040204020203" pitchFamily="34" charset="0"/>
              </a:rPr>
              <a:t>Windowns</a:t>
            </a:r>
            <a:r>
              <a:rPr lang="pt-BR" sz="2000" dirty="0">
                <a:solidFill>
                  <a:srgbClr val="18002D"/>
                </a:solidFill>
                <a:latin typeface="Bahnschrift Light" panose="020B0502040204020203" pitchFamily="34" charset="0"/>
              </a:rPr>
              <a:t>, Linux e </a:t>
            </a:r>
            <a:r>
              <a:rPr lang="pt-BR" sz="2000" dirty="0" err="1">
                <a:solidFill>
                  <a:srgbClr val="18002D"/>
                </a:solidFill>
                <a:latin typeface="Bahnschrift Light" panose="020B0502040204020203" pitchFamily="34" charset="0"/>
              </a:rPr>
              <a:t>MacOS</a:t>
            </a:r>
            <a:r>
              <a:rPr lang="pt-BR" sz="2000" dirty="0">
                <a:solidFill>
                  <a:srgbClr val="18002D"/>
                </a:solidFill>
                <a:latin typeface="Bahnschrift Light" panose="020B0502040204020203" pitchFamily="34" charset="0"/>
              </a:rPr>
              <a:t>. </a:t>
            </a:r>
          </a:p>
          <a:p>
            <a:pPr lvl="1" algn="just"/>
            <a:endParaRPr lang="pt-BR" sz="2000" dirty="0">
              <a:solidFill>
                <a:srgbClr val="18002D"/>
              </a:solidFill>
              <a:latin typeface="Bahnschrift Light" panose="020B0502040204020203" pitchFamily="34" charset="0"/>
            </a:endParaRPr>
          </a:p>
          <a:p>
            <a:pPr lvl="1" algn="just"/>
            <a:r>
              <a:rPr lang="pt-BR" sz="2000" dirty="0">
                <a:solidFill>
                  <a:srgbClr val="18002D"/>
                </a:solidFill>
                <a:latin typeface="Bahnschrift Light" panose="020B0502040204020203" pitchFamily="34" charset="0"/>
              </a:rPr>
              <a:t>Seu nome tem uma junção do nome da linguagem e o objetivo da biblioteca.</a:t>
            </a:r>
          </a:p>
          <a:p>
            <a:pPr marL="342900" lvl="5" indent="-342900" algn="just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18002D"/>
                </a:solidFill>
                <a:latin typeface="Bahnschrift Light" panose="020B0502040204020203" pitchFamily="34" charset="0"/>
              </a:rPr>
              <a:t>Py</a:t>
            </a:r>
            <a:r>
              <a:rPr lang="pt-BR" sz="2000" dirty="0">
                <a:solidFill>
                  <a:srgbClr val="18002D"/>
                </a:solidFill>
                <a:latin typeface="Bahnschrift Light" panose="020B0502040204020203" pitchFamily="34" charset="0"/>
              </a:rPr>
              <a:t> – </a:t>
            </a:r>
            <a:r>
              <a:rPr lang="pt-BR" sz="2000" b="1" dirty="0">
                <a:solidFill>
                  <a:srgbClr val="18002D"/>
                </a:solidFill>
                <a:latin typeface="Bahnschrift Light" panose="020B0502040204020203" pitchFamily="34" charset="0"/>
              </a:rPr>
              <a:t>Python</a:t>
            </a:r>
            <a:r>
              <a:rPr lang="pt-BR" sz="2000" dirty="0">
                <a:solidFill>
                  <a:srgbClr val="18002D"/>
                </a:solidFill>
                <a:latin typeface="Bahnschrift Light" panose="020B0502040204020203" pitchFamily="34" charset="0"/>
              </a:rPr>
              <a:t> e Game- </a:t>
            </a:r>
            <a:r>
              <a:rPr lang="pt-BR" sz="2000" b="1" dirty="0">
                <a:solidFill>
                  <a:srgbClr val="18002D"/>
                </a:solidFill>
                <a:latin typeface="Bahnschrift Light" panose="020B0502040204020203" pitchFamily="34" charset="0"/>
              </a:rPr>
              <a:t>Jogo</a:t>
            </a:r>
            <a:endParaRPr lang="pt-BR" sz="1800" b="1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BB1B0D-55EF-4A07-8D2E-E9CDA057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478" y="945908"/>
            <a:ext cx="3429590" cy="91391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C842E58-F598-46C1-9208-4B041A9198B4}"/>
              </a:ext>
            </a:extLst>
          </p:cNvPr>
          <p:cNvSpPr/>
          <p:nvPr/>
        </p:nvSpPr>
        <p:spPr>
          <a:xfrm>
            <a:off x="2573381" y="718010"/>
            <a:ext cx="3398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https://www.pygame.org/docs/logos.html</a:t>
            </a:r>
          </a:p>
        </p:txBody>
      </p:sp>
    </p:spTree>
    <p:extLst>
      <p:ext uri="{BB962C8B-B14F-4D97-AF65-F5344CB8AC3E}">
        <p14:creationId xmlns:p14="http://schemas.microsoft.com/office/powerpoint/2010/main" val="422969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21;p48">
            <a:extLst>
              <a:ext uri="{FF2B5EF4-FFF2-40B4-BE49-F238E27FC236}">
                <a16:creationId xmlns:a16="http://schemas.microsoft.com/office/drawing/2014/main" id="{E990EB81-B9E7-4A5B-B56A-21D2C653ABC9}"/>
              </a:ext>
            </a:extLst>
          </p:cNvPr>
          <p:cNvSpPr txBox="1">
            <a:spLocks/>
          </p:cNvSpPr>
          <p:nvPr/>
        </p:nvSpPr>
        <p:spPr>
          <a:xfrm>
            <a:off x="176410" y="158210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Sobre o 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Tkinter</a:t>
            </a:r>
            <a:endParaRPr lang="pt-BR"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AA047C9-5699-42A6-9036-88520CC50CCA}"/>
              </a:ext>
            </a:extLst>
          </p:cNvPr>
          <p:cNvSpPr/>
          <p:nvPr/>
        </p:nvSpPr>
        <p:spPr>
          <a:xfrm>
            <a:off x="395584" y="1025160"/>
            <a:ext cx="80920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dirty="0">
                <a:solidFill>
                  <a:schemeClr val="bg2"/>
                </a:solidFill>
                <a:latin typeface="Bahnschrift Light" panose="020B0502040204020203" pitchFamily="34" charset="0"/>
              </a:rPr>
              <a:t>É uma </a:t>
            </a:r>
            <a:r>
              <a:rPr lang="pt-BR" sz="2000" b="1" dirty="0">
                <a:solidFill>
                  <a:schemeClr val="bg2"/>
                </a:solidFill>
                <a:latin typeface="Bahnschrift Light" panose="020B0502040204020203" pitchFamily="34" charset="0"/>
              </a:rPr>
              <a:t>biblioteca para interface Gráfica</a:t>
            </a:r>
            <a:r>
              <a:rPr lang="pt-BR" sz="2000" dirty="0">
                <a:solidFill>
                  <a:schemeClr val="bg2"/>
                </a:solidFill>
                <a:latin typeface="Bahnschrift Light" panose="020B0502040204020203" pitchFamily="34" charset="0"/>
              </a:rPr>
              <a:t>. A interface serve para o usuário interagir com o sistema de maneira mais agradável e encapsulada, de modo que </a:t>
            </a:r>
            <a:r>
              <a:rPr lang="pt-BR" sz="2000" b="1" dirty="0">
                <a:solidFill>
                  <a:schemeClr val="bg2"/>
                </a:solidFill>
                <a:latin typeface="Bahnschrift Light" panose="020B0502040204020203" pitchFamily="34" charset="0"/>
              </a:rPr>
              <a:t>o usuário não terá acesso ao código fonte  da aplicação</a:t>
            </a:r>
            <a:r>
              <a:rPr lang="pt-BR" sz="2000" dirty="0">
                <a:solidFill>
                  <a:schemeClr val="bg2"/>
                </a:solidFill>
                <a:latin typeface="Bahnschrift Light" panose="020B0502040204020203" pitchFamily="34" charset="0"/>
              </a:rPr>
              <a:t>. </a:t>
            </a:r>
          </a:p>
          <a:p>
            <a:pPr lvl="1" algn="just"/>
            <a:r>
              <a:rPr lang="pt-BR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703DD2-9E98-44E9-B8F1-F326AA5A0859}"/>
              </a:ext>
            </a:extLst>
          </p:cNvPr>
          <p:cNvSpPr/>
          <p:nvPr/>
        </p:nvSpPr>
        <p:spPr>
          <a:xfrm>
            <a:off x="1282390" y="2571750"/>
            <a:ext cx="66684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dirty="0" err="1">
                <a:solidFill>
                  <a:srgbClr val="F48618"/>
                </a:solidFill>
                <a:latin typeface="Bahnschrift Light" panose="020B0502040204020203" pitchFamily="34" charset="0"/>
              </a:rPr>
              <a:t>Tkinter</a:t>
            </a:r>
            <a:r>
              <a:rPr lang="pt-BR" sz="2000" dirty="0">
                <a:solidFill>
                  <a:srgbClr val="F48618"/>
                </a:solidFill>
                <a:latin typeface="Bahnschrift Light" panose="020B0502040204020203" pitchFamily="34" charset="0"/>
              </a:rPr>
              <a:t> </a:t>
            </a:r>
            <a:r>
              <a:rPr lang="pt-BR" sz="2000" dirty="0">
                <a:solidFill>
                  <a:schemeClr val="bg2"/>
                </a:solidFill>
                <a:latin typeface="Bahnschrift Light" panose="020B0502040204020203" pitchFamily="34" charset="0"/>
              </a:rPr>
              <a:t>é uma biblioteca que já vem junto com a instalação do </a:t>
            </a:r>
            <a:r>
              <a:rPr lang="pt-BR" sz="2000" dirty="0">
                <a:solidFill>
                  <a:srgbClr val="F48618"/>
                </a:solidFill>
                <a:latin typeface="Bahnschrift Light" panose="020B0502040204020203" pitchFamily="34" charset="0"/>
              </a:rPr>
              <a:t>Python</a:t>
            </a:r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</a:rPr>
              <a:t>. </a:t>
            </a:r>
          </a:p>
          <a:p>
            <a:pPr lvl="1" algn="just"/>
            <a:endParaRPr lang="pt-BR" sz="2000" dirty="0">
              <a:solidFill>
                <a:srgbClr val="0070C0"/>
              </a:solidFill>
              <a:latin typeface="Bahnschrift Light" panose="020B0502040204020203" pitchFamily="34" charset="0"/>
            </a:endParaRPr>
          </a:p>
          <a:p>
            <a:pPr lvl="1" algn="just"/>
            <a:endParaRPr lang="pt-BR" sz="2000" dirty="0">
              <a:solidFill>
                <a:srgbClr val="0070C0"/>
              </a:solidFill>
              <a:latin typeface="Bahnschrift Light" panose="020B0502040204020203" pitchFamily="34" charset="0"/>
            </a:endParaRPr>
          </a:p>
          <a:p>
            <a:pPr lvl="1" algn="ctr"/>
            <a:r>
              <a:rPr lang="pt-BR" sz="2000" b="1" dirty="0">
                <a:solidFill>
                  <a:srgbClr val="0070C0"/>
                </a:solidFill>
                <a:latin typeface="Bahnschrift Light" panose="020B0502040204020203" pitchFamily="34" charset="0"/>
              </a:rPr>
              <a:t>SIGLA: TK – </a:t>
            </a:r>
            <a:r>
              <a:rPr lang="pt-BR" sz="2000" b="1" dirty="0" err="1">
                <a:solidFill>
                  <a:srgbClr val="0070C0"/>
                </a:solidFill>
                <a:latin typeface="Bahnschrift Light" panose="020B0502040204020203" pitchFamily="34" charset="0"/>
              </a:rPr>
              <a:t>inter</a:t>
            </a:r>
            <a:r>
              <a:rPr lang="pt-BR" sz="2000" b="1" dirty="0">
                <a:solidFill>
                  <a:srgbClr val="0070C0"/>
                </a:solidFill>
                <a:latin typeface="Bahnschrift Light" panose="020B0502040204020203" pitchFamily="34" charset="0"/>
              </a:rPr>
              <a:t> </a:t>
            </a:r>
          </a:p>
          <a:p>
            <a:pPr lvl="1" algn="just"/>
            <a:endParaRPr lang="pt-BR" sz="2000" dirty="0">
              <a:solidFill>
                <a:srgbClr val="0070C0"/>
              </a:solidFill>
            </a:endParaRPr>
          </a:p>
          <a:p>
            <a:pPr lvl="1" algn="just"/>
            <a:endParaRPr lang="pt-BR" sz="2000" dirty="0">
              <a:solidFill>
                <a:srgbClr val="0070C0"/>
              </a:solidFill>
            </a:endParaRPr>
          </a:p>
        </p:txBody>
      </p:sp>
      <p:cxnSp>
        <p:nvCxnSpPr>
          <p:cNvPr id="5" name="Conector de seta reta 7">
            <a:extLst>
              <a:ext uri="{FF2B5EF4-FFF2-40B4-BE49-F238E27FC236}">
                <a16:creationId xmlns:a16="http://schemas.microsoft.com/office/drawing/2014/main" id="{080D99F9-243B-46DE-9483-4931B7FFCF21}"/>
              </a:ext>
            </a:extLst>
          </p:cNvPr>
          <p:cNvCxnSpPr>
            <a:cxnSpLocks/>
          </p:cNvCxnSpPr>
          <p:nvPr/>
        </p:nvCxnSpPr>
        <p:spPr>
          <a:xfrm>
            <a:off x="4746430" y="4202966"/>
            <a:ext cx="650269" cy="4464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884C85-E561-467F-A17C-CC2642093151}"/>
              </a:ext>
            </a:extLst>
          </p:cNvPr>
          <p:cNvSpPr txBox="1"/>
          <p:nvPr/>
        </p:nvSpPr>
        <p:spPr>
          <a:xfrm>
            <a:off x="5602182" y="4628870"/>
            <a:ext cx="403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Biblioteca Gráfica Padrão do Python</a:t>
            </a:r>
          </a:p>
        </p:txBody>
      </p:sp>
      <p:cxnSp>
        <p:nvCxnSpPr>
          <p:cNvPr id="7" name="Conector de seta reta 9">
            <a:extLst>
              <a:ext uri="{FF2B5EF4-FFF2-40B4-BE49-F238E27FC236}">
                <a16:creationId xmlns:a16="http://schemas.microsoft.com/office/drawing/2014/main" id="{23F052D2-8B9A-4C8E-8430-C8495C890341}"/>
              </a:ext>
            </a:extLst>
          </p:cNvPr>
          <p:cNvCxnSpPr/>
          <p:nvPr/>
        </p:nvCxnSpPr>
        <p:spPr>
          <a:xfrm>
            <a:off x="5662114" y="4072353"/>
            <a:ext cx="864742" cy="119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3FBEBEB-C957-4B3D-9903-E101108F6ADC}"/>
              </a:ext>
            </a:extLst>
          </p:cNvPr>
          <p:cNvSpPr txBox="1"/>
          <p:nvPr/>
        </p:nvSpPr>
        <p:spPr>
          <a:xfrm>
            <a:off x="6566241" y="3949063"/>
            <a:ext cx="1571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403713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 txBox="1">
            <a:spLocks noGrp="1"/>
          </p:cNvSpPr>
          <p:nvPr>
            <p:ph type="title"/>
          </p:nvPr>
        </p:nvSpPr>
        <p:spPr>
          <a:xfrm>
            <a:off x="311700" y="3840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chemeClr val="tx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Características do </a:t>
            </a:r>
            <a:r>
              <a:rPr lang="pt-BR" sz="2400" dirty="0" err="1">
                <a:solidFill>
                  <a:schemeClr val="tx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Tkinter</a:t>
            </a:r>
            <a:endParaRPr sz="2400" dirty="0">
              <a:solidFill>
                <a:schemeClr val="tx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79" name="Google Shape;979;p42"/>
          <p:cNvSpPr txBox="1">
            <a:spLocks noGrp="1"/>
          </p:cNvSpPr>
          <p:nvPr>
            <p:ph type="body" idx="1"/>
          </p:nvPr>
        </p:nvSpPr>
        <p:spPr>
          <a:xfrm>
            <a:off x="694975" y="1282453"/>
            <a:ext cx="7717500" cy="231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pt-BR" sz="2000" dirty="0">
                <a:latin typeface="Bahnschrift Light" panose="020B0502040204020203" pitchFamily="34" charset="0"/>
              </a:rPr>
              <a:t>Multiplataforma (Windows, Linux e Mac);</a:t>
            </a:r>
          </a:p>
          <a:p>
            <a:pPr marL="628650" lvl="1" indent="-171450">
              <a:buClr>
                <a:schemeClr val="dk1"/>
              </a:buClr>
              <a:buSzPts val="1100"/>
            </a:pPr>
            <a:r>
              <a:rPr lang="pt-BR" sz="2000" dirty="0">
                <a:latin typeface="Bahnschrift Light" panose="020B0502040204020203" pitchFamily="34" charset="0"/>
              </a:rPr>
              <a:t>Para Windows já junto com o instalador Python;</a:t>
            </a:r>
          </a:p>
          <a:p>
            <a:pPr marL="628650" lvl="1" indent="-171450">
              <a:buClr>
                <a:schemeClr val="dk1"/>
              </a:buClr>
              <a:buSzPts val="1100"/>
            </a:pPr>
            <a:r>
              <a:rPr lang="pt-BR" sz="2000" dirty="0">
                <a:latin typeface="Bahnschrift Light" panose="020B0502040204020203" pitchFamily="34" charset="0"/>
              </a:rPr>
              <a:t>Para o Linux necessita baixar o pacote </a:t>
            </a:r>
            <a:r>
              <a:rPr lang="pt-BR" sz="2000" dirty="0" err="1">
                <a:latin typeface="Bahnschrift Light" panose="020B0502040204020203" pitchFamily="34" charset="0"/>
              </a:rPr>
              <a:t>tkinter</a:t>
            </a:r>
            <a:r>
              <a:rPr lang="pt-BR" sz="2000" dirty="0">
                <a:latin typeface="Bahnschrift Light" panose="020B0502040204020203" pitchFamily="34" charset="0"/>
              </a:rPr>
              <a:t>.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pt-BR" sz="2000" dirty="0">
                <a:latin typeface="Bahnschrift Light" panose="020B0502040204020203" pitchFamily="34" charset="0"/>
              </a:rPr>
              <a:t>É fácil entendimento e indicado para iniciantes ;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pt-BR" sz="2000" dirty="0">
                <a:latin typeface="Bahnschrift Light" panose="020B0502040204020203" pitchFamily="34" charset="0"/>
              </a:rPr>
              <a:t>Código limpo com documentação;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pt-BR" sz="2000" dirty="0">
                <a:latin typeface="Bahnschrift Light" panose="020B0502040204020203" pitchFamily="34" charset="0"/>
              </a:rPr>
              <a:t>Vai ajudar a entender interfaces mais robustas como </a:t>
            </a:r>
            <a:r>
              <a:rPr lang="pt-BR" sz="2000" dirty="0" err="1">
                <a:latin typeface="Bahnschrift Light" panose="020B0502040204020203" pitchFamily="34" charset="0"/>
              </a:rPr>
              <a:t>PyQT</a:t>
            </a:r>
            <a:r>
              <a:rPr lang="pt-BR" sz="2000" dirty="0">
                <a:latin typeface="Bahnschrift Light" panose="020B0502040204020203" pitchFamily="34" charset="0"/>
              </a:rPr>
              <a:t>.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pt-BR" sz="2400" dirty="0"/>
          </a:p>
        </p:txBody>
      </p:sp>
      <p:grpSp>
        <p:nvGrpSpPr>
          <p:cNvPr id="980" name="Google Shape;980;p42"/>
          <p:cNvGrpSpPr/>
          <p:nvPr/>
        </p:nvGrpSpPr>
        <p:grpSpPr>
          <a:xfrm>
            <a:off x="7996617" y="-451341"/>
            <a:ext cx="1717686" cy="1718100"/>
            <a:chOff x="1347125" y="349025"/>
            <a:chExt cx="4978800" cy="4980000"/>
          </a:xfrm>
        </p:grpSpPr>
        <p:sp>
          <p:nvSpPr>
            <p:cNvPr id="981" name="Google Shape;981;p4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42"/>
          <p:cNvSpPr/>
          <p:nvPr/>
        </p:nvSpPr>
        <p:spPr>
          <a:xfrm rot="-6727045">
            <a:off x="-2407759" y="3996286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2"/>
          <p:cNvSpPr/>
          <p:nvPr/>
        </p:nvSpPr>
        <p:spPr>
          <a:xfrm>
            <a:off x="1055175" y="4720775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2"/>
          <p:cNvSpPr/>
          <p:nvPr/>
        </p:nvSpPr>
        <p:spPr>
          <a:xfrm>
            <a:off x="7819700" y="384050"/>
            <a:ext cx="533400" cy="5334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2"/>
          <p:cNvSpPr/>
          <p:nvPr/>
        </p:nvSpPr>
        <p:spPr>
          <a:xfrm>
            <a:off x="8161375" y="282150"/>
            <a:ext cx="251100" cy="251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744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 txBox="1">
            <a:spLocks noGrp="1"/>
          </p:cNvSpPr>
          <p:nvPr>
            <p:ph type="title"/>
          </p:nvPr>
        </p:nvSpPr>
        <p:spPr>
          <a:xfrm>
            <a:off x="311700" y="3840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chemeClr val="tx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Desvantagens do </a:t>
            </a:r>
            <a:r>
              <a:rPr lang="pt-BR" sz="2400" dirty="0" err="1">
                <a:solidFill>
                  <a:schemeClr val="tx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Tkinter</a:t>
            </a:r>
            <a:endParaRPr sz="2400" dirty="0">
              <a:solidFill>
                <a:schemeClr val="tx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79" name="Google Shape;979;p42"/>
          <p:cNvSpPr txBox="1">
            <a:spLocks noGrp="1"/>
          </p:cNvSpPr>
          <p:nvPr>
            <p:ph type="body" idx="1"/>
          </p:nvPr>
        </p:nvSpPr>
        <p:spPr>
          <a:xfrm>
            <a:off x="694975" y="1282453"/>
            <a:ext cx="7717500" cy="231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pt-BR" sz="2000" dirty="0">
                <a:latin typeface="Bahnschrift Light" panose="020B0502040204020203" pitchFamily="34" charset="0"/>
              </a:rPr>
              <a:t>Existe poucos componentes gráficos;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pt-BR" sz="2000" dirty="0">
                <a:latin typeface="Bahnschrift Light" panose="020B0502040204020203" pitchFamily="34" charset="0"/>
              </a:rPr>
              <a:t>Desempenho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pt-BR" sz="2400" dirty="0"/>
          </a:p>
        </p:txBody>
      </p:sp>
      <p:grpSp>
        <p:nvGrpSpPr>
          <p:cNvPr id="980" name="Google Shape;980;p42"/>
          <p:cNvGrpSpPr/>
          <p:nvPr/>
        </p:nvGrpSpPr>
        <p:grpSpPr>
          <a:xfrm>
            <a:off x="7996617" y="-451341"/>
            <a:ext cx="1717686" cy="1718100"/>
            <a:chOff x="1347125" y="349025"/>
            <a:chExt cx="4978800" cy="4980000"/>
          </a:xfrm>
        </p:grpSpPr>
        <p:sp>
          <p:nvSpPr>
            <p:cNvPr id="981" name="Google Shape;981;p4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42"/>
          <p:cNvSpPr/>
          <p:nvPr/>
        </p:nvSpPr>
        <p:spPr>
          <a:xfrm rot="-6727045">
            <a:off x="-2407759" y="3996286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2"/>
          <p:cNvSpPr/>
          <p:nvPr/>
        </p:nvSpPr>
        <p:spPr>
          <a:xfrm>
            <a:off x="1055175" y="4720775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2"/>
          <p:cNvSpPr/>
          <p:nvPr/>
        </p:nvSpPr>
        <p:spPr>
          <a:xfrm>
            <a:off x="7819700" y="384050"/>
            <a:ext cx="533400" cy="5334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2"/>
          <p:cNvSpPr/>
          <p:nvPr/>
        </p:nvSpPr>
        <p:spPr>
          <a:xfrm>
            <a:off x="8161375" y="282150"/>
            <a:ext cx="251100" cy="251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675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53"/>
          <p:cNvSpPr/>
          <p:nvPr/>
        </p:nvSpPr>
        <p:spPr>
          <a:xfrm>
            <a:off x="5074400" y="2900825"/>
            <a:ext cx="3714900" cy="16986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53"/>
          <p:cNvSpPr/>
          <p:nvPr/>
        </p:nvSpPr>
        <p:spPr>
          <a:xfrm>
            <a:off x="4981575" y="2762275"/>
            <a:ext cx="3714900" cy="17535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53"/>
          <p:cNvSpPr txBox="1">
            <a:spLocks noGrp="1"/>
          </p:cNvSpPr>
          <p:nvPr>
            <p:ph type="title"/>
          </p:nvPr>
        </p:nvSpPr>
        <p:spPr>
          <a:xfrm>
            <a:off x="5222700" y="3172350"/>
            <a:ext cx="32013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matic SC" panose="020B0604020202020204" charset="-79"/>
              </a:rPr>
              <a:t>Componentes Importantes</a:t>
            </a:r>
            <a:endParaRPr sz="28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  <a:cs typeface="Amatic SC" panose="020B0604020202020204" charset="-79"/>
            </a:endParaRPr>
          </a:p>
        </p:txBody>
      </p:sp>
      <p:grpSp>
        <p:nvGrpSpPr>
          <p:cNvPr id="1298" name="Google Shape;1298;p53"/>
          <p:cNvGrpSpPr/>
          <p:nvPr/>
        </p:nvGrpSpPr>
        <p:grpSpPr>
          <a:xfrm>
            <a:off x="262439" y="4380488"/>
            <a:ext cx="655210" cy="655368"/>
            <a:chOff x="1347125" y="349025"/>
            <a:chExt cx="4978800" cy="4980000"/>
          </a:xfrm>
        </p:grpSpPr>
        <p:sp>
          <p:nvSpPr>
            <p:cNvPr id="1299" name="Google Shape;1299;p5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53"/>
          <p:cNvSpPr/>
          <p:nvPr/>
        </p:nvSpPr>
        <p:spPr>
          <a:xfrm>
            <a:off x="561600" y="3776600"/>
            <a:ext cx="316800" cy="316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 rot="2539751">
            <a:off x="7373540" y="-3610679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53"/>
          <p:cNvSpPr/>
          <p:nvPr/>
        </p:nvSpPr>
        <p:spPr>
          <a:xfrm rot="9266724">
            <a:off x="7693752" y="915166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21;p48">
            <a:extLst>
              <a:ext uri="{FF2B5EF4-FFF2-40B4-BE49-F238E27FC236}">
                <a16:creationId xmlns:a16="http://schemas.microsoft.com/office/drawing/2014/main" id="{E990EB81-B9E7-4A5B-B56A-21D2C653ABC9}"/>
              </a:ext>
            </a:extLst>
          </p:cNvPr>
          <p:cNvSpPr txBox="1">
            <a:spLocks/>
          </p:cNvSpPr>
          <p:nvPr/>
        </p:nvSpPr>
        <p:spPr>
          <a:xfrm>
            <a:off x="176410" y="158210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Conceitos de GUI (</a:t>
            </a:r>
            <a:r>
              <a:rPr lang="pt-BR" sz="2400" dirty="0" err="1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Graphic</a:t>
            </a:r>
            <a:r>
              <a:rPr lang="pt-BR" sz="2400" dirty="0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pt-BR" sz="2400" dirty="0" err="1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User</a:t>
            </a:r>
            <a:r>
              <a:rPr lang="pt-BR" sz="2400" dirty="0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Interface)</a:t>
            </a:r>
            <a:endParaRPr lang="pt-BR"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D8C8437-9151-4299-942A-152EEB92472A}"/>
              </a:ext>
            </a:extLst>
          </p:cNvPr>
          <p:cNvSpPr/>
          <p:nvPr/>
        </p:nvSpPr>
        <p:spPr>
          <a:xfrm>
            <a:off x="594163" y="768751"/>
            <a:ext cx="818499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WIDGETS:</a:t>
            </a:r>
            <a:r>
              <a:rPr lang="pt-BR" sz="2000" dirty="0">
                <a:latin typeface="Bahnschrift Light" panose="020B0502040204020203" pitchFamily="34" charset="0"/>
                <a:ea typeface="MS Gothic" panose="020B0609070205080204" pitchFamily="49" charset="-128"/>
              </a:rPr>
              <a:t> Tudo que compõe a interface (botões, campos de textos, janelas)</a:t>
            </a:r>
          </a:p>
          <a:p>
            <a:pPr lvl="1" algn="just"/>
            <a:endParaRPr lang="pt-BR" sz="2000" dirty="0">
              <a:latin typeface="Bahnschrift Light" panose="020B0502040204020203" pitchFamily="34" charset="0"/>
              <a:ea typeface="MS Gothic" panose="020B0609070205080204" pitchFamily="49" charset="-128"/>
            </a:endParaRPr>
          </a:p>
          <a:p>
            <a:pPr lvl="1" algn="just"/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CONTAINER: </a:t>
            </a:r>
            <a:r>
              <a:rPr lang="pt-BR" sz="2000" dirty="0">
                <a:latin typeface="Bahnschrift Light" panose="020B0502040204020203" pitchFamily="34" charset="0"/>
                <a:ea typeface="MS Gothic" panose="020B0609070205080204" pitchFamily="49" charset="-128"/>
              </a:rPr>
              <a:t>– É uma analogia a um container físico que organiza e guarda objetos. É um </a:t>
            </a:r>
            <a:r>
              <a:rPr lang="pt-BR" sz="2000" dirty="0" err="1">
                <a:latin typeface="Bahnschrift Light" panose="020B0502040204020203" pitchFamily="34" charset="0"/>
                <a:ea typeface="MS Gothic" panose="020B0609070205080204" pitchFamily="49" charset="-128"/>
              </a:rPr>
              <a:t>widget</a:t>
            </a:r>
            <a:r>
              <a:rPr lang="pt-BR" sz="2000" dirty="0">
                <a:latin typeface="Bahnschrift Light" panose="020B0502040204020203" pitchFamily="34" charset="0"/>
                <a:ea typeface="MS Gothic" panose="020B0609070205080204" pitchFamily="49" charset="-128"/>
              </a:rPr>
              <a:t> que contém outros elementos </a:t>
            </a:r>
            <a:r>
              <a:rPr lang="pt-BR" sz="2000" dirty="0" err="1">
                <a:latin typeface="Bahnschrift Light" panose="020B0502040204020203" pitchFamily="34" charset="0"/>
                <a:ea typeface="MS Gothic" panose="020B0609070205080204" pitchFamily="49" charset="-128"/>
              </a:rPr>
              <a:t>widgets</a:t>
            </a:r>
            <a:r>
              <a:rPr lang="pt-BR" sz="2000" dirty="0">
                <a:latin typeface="Bahnschrift Light" panose="020B0502040204020203" pitchFamily="34" charset="0"/>
                <a:ea typeface="MS Gothic" panose="020B0609070205080204" pitchFamily="49" charset="-128"/>
              </a:rPr>
              <a:t> dentro.</a:t>
            </a:r>
          </a:p>
          <a:p>
            <a:pPr lvl="1" algn="just"/>
            <a:endParaRPr lang="pt-BR" sz="2000" dirty="0">
              <a:latin typeface="Bahnschrift Light" panose="020B0502040204020203" pitchFamily="34" charset="0"/>
              <a:ea typeface="MS Gothic" panose="020B0609070205080204" pitchFamily="49" charset="-128"/>
            </a:endParaRPr>
          </a:p>
          <a:p>
            <a:pPr lvl="1" algn="just"/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WINDOW: </a:t>
            </a:r>
            <a:r>
              <a:rPr lang="pt-BR" sz="2000" dirty="0">
                <a:latin typeface="Bahnschrift Light" panose="020B0502040204020203" pitchFamily="34" charset="0"/>
                <a:ea typeface="MS Gothic" panose="020B0609070205080204" pitchFamily="49" charset="-128"/>
              </a:rPr>
              <a:t>– É uma janela que criamos através da biblioteca TK.</a:t>
            </a:r>
          </a:p>
          <a:p>
            <a:pPr lvl="1" algn="just"/>
            <a:endParaRPr lang="pt-BR" sz="2000" dirty="0">
              <a:latin typeface="Bahnschrift Light" panose="020B0502040204020203" pitchFamily="34" charset="0"/>
              <a:ea typeface="MS Gothic" panose="020B0609070205080204" pitchFamily="49" charset="-128"/>
            </a:endParaRPr>
          </a:p>
          <a:p>
            <a:pPr lvl="1" algn="just"/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TOP LEVEL WINDOW: </a:t>
            </a:r>
            <a:r>
              <a:rPr lang="pt-BR" sz="2000" dirty="0">
                <a:latin typeface="Bahnschrift Light" panose="020B0502040204020203" pitchFamily="34" charset="0"/>
                <a:ea typeface="MS Gothic" panose="020B0609070205080204" pitchFamily="49" charset="-128"/>
              </a:rPr>
              <a:t>– É uma janela independente que é exibida quando chamada.</a:t>
            </a:r>
          </a:p>
          <a:p>
            <a:pPr lvl="1" algn="just"/>
            <a:endParaRPr lang="pt-BR" sz="2000" dirty="0">
              <a:solidFill>
                <a:srgbClr val="0070C0"/>
              </a:solidFill>
              <a:latin typeface="Bahnschrift Light" panose="020B0502040204020203" pitchFamily="34" charset="0"/>
              <a:ea typeface="MS Gothic" panose="020B0609070205080204" pitchFamily="49" charset="-128"/>
            </a:endParaRPr>
          </a:p>
          <a:p>
            <a:pPr lvl="1" algn="just"/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FRAME: </a:t>
            </a:r>
            <a:r>
              <a:rPr lang="pt-BR" sz="2000" dirty="0">
                <a:latin typeface="Bahnschrift Light" panose="020B0502040204020203" pitchFamily="34" charset="0"/>
                <a:ea typeface="MS Gothic" panose="020B0609070205080204" pitchFamily="49" charset="-128"/>
              </a:rPr>
              <a:t>– São códigos gráficos independentes.</a:t>
            </a:r>
            <a:endParaRPr lang="pt-BR" sz="2000" dirty="0">
              <a:solidFill>
                <a:srgbClr val="0070C0"/>
              </a:solidFill>
              <a:latin typeface="Bahnschrift Light" panose="020B0502040204020203" pitchFamily="34" charset="0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2494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2489649" y="2091038"/>
            <a:ext cx="6331621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Amatic SC" panose="020B0604020202020204" charset="-79"/>
                <a:cs typeface="Amatic SC" panose="020B0604020202020204" charset="-79"/>
              </a:rPr>
              <a:t>Preparando o ambiente</a:t>
            </a:r>
            <a:endParaRPr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1071" name="Google Shape;1071;p46"/>
          <p:cNvSpPr txBox="1">
            <a:spLocks noGrp="1"/>
          </p:cNvSpPr>
          <p:nvPr>
            <p:ph type="title" idx="2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5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4"/>
          <p:cNvSpPr txBox="1">
            <a:spLocks noGrp="1"/>
          </p:cNvSpPr>
          <p:nvPr>
            <p:ph type="title"/>
          </p:nvPr>
        </p:nvSpPr>
        <p:spPr>
          <a:xfrm>
            <a:off x="132312" y="222490"/>
            <a:ext cx="334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>
                <a:solidFill>
                  <a:schemeClr val="accent2"/>
                </a:solidFill>
                <a:latin typeface="Amatic SC" panose="020B0604020202020204" charset="-79"/>
                <a:cs typeface="Amatic SC" panose="020B0604020202020204" charset="-79"/>
              </a:rPr>
              <a:t>Sobre mim</a:t>
            </a:r>
            <a:endParaRPr sz="4400" dirty="0">
              <a:solidFill>
                <a:schemeClr val="accent2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1029" name="Google Shape;1029;p44"/>
          <p:cNvSpPr txBox="1">
            <a:spLocks noGrp="1"/>
          </p:cNvSpPr>
          <p:nvPr>
            <p:ph type="subTitle" idx="1"/>
          </p:nvPr>
        </p:nvSpPr>
        <p:spPr>
          <a:xfrm>
            <a:off x="219600" y="1435224"/>
            <a:ext cx="4840318" cy="2989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Especialista em Educação Profissional e Tecnológica – UNIBF (2024)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Especialista em Banco de dados – UNIBF (2024)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MBA em Engenharia de Software – FAMEESP – 2023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Capacitada em Tecnologia da Informação e Comunicação – TIC UFG(2022)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Graduada em Ciência da Computação – UEPB (2020)</a:t>
            </a:r>
            <a:endParaRPr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030" name="Google Shape;1030;p44"/>
          <p:cNvSpPr/>
          <p:nvPr/>
        </p:nvSpPr>
        <p:spPr>
          <a:xfrm>
            <a:off x="5026000" y="1362725"/>
            <a:ext cx="2635200" cy="2635200"/>
          </a:xfrm>
          <a:prstGeom prst="ellipse">
            <a:avLst/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44"/>
          <p:cNvGrpSpPr/>
          <p:nvPr/>
        </p:nvGrpSpPr>
        <p:grpSpPr>
          <a:xfrm>
            <a:off x="6830523" y="954231"/>
            <a:ext cx="893695" cy="893910"/>
            <a:chOff x="1347125" y="349025"/>
            <a:chExt cx="4978800" cy="4980000"/>
          </a:xfrm>
        </p:grpSpPr>
        <p:sp>
          <p:nvSpPr>
            <p:cNvPr id="1033" name="Google Shape;1033;p44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1055" name="Google Shape;1055;p44"/>
          <p:cNvSpPr/>
          <p:nvPr/>
        </p:nvSpPr>
        <p:spPr>
          <a:xfrm>
            <a:off x="5429048" y="3465352"/>
            <a:ext cx="142200" cy="1422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44"/>
          <p:cNvSpPr/>
          <p:nvPr/>
        </p:nvSpPr>
        <p:spPr>
          <a:xfrm>
            <a:off x="5637725" y="3653500"/>
            <a:ext cx="486600" cy="486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A3E745-3B26-4123-AE25-CD7DA34E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01" y="1613205"/>
            <a:ext cx="2092497" cy="20924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21;p48">
            <a:extLst>
              <a:ext uri="{FF2B5EF4-FFF2-40B4-BE49-F238E27FC236}">
                <a16:creationId xmlns:a16="http://schemas.microsoft.com/office/drawing/2014/main" id="{E990EB81-B9E7-4A5B-B56A-21D2C653ABC9}"/>
              </a:ext>
            </a:extLst>
          </p:cNvPr>
          <p:cNvSpPr txBox="1">
            <a:spLocks/>
          </p:cNvSpPr>
          <p:nvPr/>
        </p:nvSpPr>
        <p:spPr>
          <a:xfrm>
            <a:off x="176410" y="158210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Preparando o ambiente </a:t>
            </a:r>
            <a:endParaRPr lang="pt-BR"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84638D2-229C-44AD-9443-E26BC87D01B3}"/>
              </a:ext>
            </a:extLst>
          </p:cNvPr>
          <p:cNvSpPr/>
          <p:nvPr/>
        </p:nvSpPr>
        <p:spPr>
          <a:xfrm>
            <a:off x="94790" y="1637805"/>
            <a:ext cx="7877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pt-BR" sz="2000" dirty="0"/>
              <a:t>Vá em : </a:t>
            </a:r>
            <a:r>
              <a:rPr lang="pt-BR" sz="2400" dirty="0">
                <a:solidFill>
                  <a:schemeClr val="accent1"/>
                </a:solidFill>
              </a:rPr>
              <a:t>Meu Computador</a:t>
            </a:r>
          </a:p>
          <a:p>
            <a:pPr lvl="1" algn="ctr"/>
            <a:r>
              <a:rPr lang="pt-BR" sz="2000" dirty="0"/>
              <a:t>E clique em: </a:t>
            </a:r>
            <a:r>
              <a:rPr lang="pt-BR" sz="2800" dirty="0">
                <a:solidFill>
                  <a:schemeClr val="accent1"/>
                </a:solidFill>
              </a:rPr>
              <a:t>Disco Local C:</a:t>
            </a:r>
          </a:p>
          <a:p>
            <a:pPr lvl="1" algn="ctr"/>
            <a:r>
              <a:rPr lang="pt-BR" sz="2000" dirty="0"/>
              <a:t>Crie uma pasta chamada de: </a:t>
            </a:r>
            <a:r>
              <a:rPr lang="pt-BR" sz="2800" dirty="0">
                <a:solidFill>
                  <a:schemeClr val="accent1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80878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4D8AAF8-4816-4A6E-8BF7-48A55892E388}"/>
              </a:ext>
            </a:extLst>
          </p:cNvPr>
          <p:cNvSpPr/>
          <p:nvPr/>
        </p:nvSpPr>
        <p:spPr>
          <a:xfrm>
            <a:off x="243509" y="857394"/>
            <a:ext cx="924339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15C8A9B-5C64-4FAA-804D-3BB6B726044C}"/>
              </a:ext>
            </a:extLst>
          </p:cNvPr>
          <p:cNvSpPr/>
          <p:nvPr/>
        </p:nvSpPr>
        <p:spPr>
          <a:xfrm>
            <a:off x="0" y="5059018"/>
            <a:ext cx="9144000" cy="844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ítulo 5">
            <a:extLst>
              <a:ext uri="{FF2B5EF4-FFF2-40B4-BE49-F238E27FC236}">
                <a16:creationId xmlns:a16="http://schemas.microsoft.com/office/drawing/2014/main" id="{B9E78243-BD0C-42CF-83D7-6630A0927B84}"/>
              </a:ext>
            </a:extLst>
          </p:cNvPr>
          <p:cNvSpPr txBox="1">
            <a:spLocks/>
          </p:cNvSpPr>
          <p:nvPr/>
        </p:nvSpPr>
        <p:spPr>
          <a:xfrm>
            <a:off x="243510" y="42881"/>
            <a:ext cx="7931428" cy="61338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2400" b="1" dirty="0">
                <a:solidFill>
                  <a:srgbClr val="FE90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Criando pasta para desenvolvimento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36D1313-3F5F-480F-98BC-E38E1DA15E0E}"/>
              </a:ext>
            </a:extLst>
          </p:cNvPr>
          <p:cNvGrpSpPr/>
          <p:nvPr/>
        </p:nvGrpSpPr>
        <p:grpSpPr>
          <a:xfrm>
            <a:off x="89452" y="1696119"/>
            <a:ext cx="1997765" cy="2071983"/>
            <a:chOff x="225287" y="1506118"/>
            <a:chExt cx="2663686" cy="276264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4AC6020-ADDC-44E5-B4CF-9878657A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945" y="1506118"/>
              <a:ext cx="2124371" cy="1762371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459134C-61BF-4DD7-BE80-0DBB7014B3DC}"/>
                </a:ext>
              </a:extLst>
            </p:cNvPr>
            <p:cNvSpPr txBox="1"/>
            <p:nvPr/>
          </p:nvSpPr>
          <p:spPr>
            <a:xfrm>
              <a:off x="225287" y="3037656"/>
              <a:ext cx="2663686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b="1" dirty="0"/>
                <a:t>Clique no ícone </a:t>
              </a:r>
              <a:r>
                <a:rPr lang="pt-BR" sz="1800" b="1" dirty="0" err="1"/>
                <a:t>PyCharm</a:t>
              </a:r>
              <a:r>
                <a:rPr lang="pt-BR" sz="1800" b="1" dirty="0"/>
                <a:t> Community</a:t>
              </a:r>
              <a:endParaRPr lang="pt-BR" sz="2100" b="1" dirty="0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C1B1CE-A80B-45FA-8032-70658FB71DF2}"/>
              </a:ext>
            </a:extLst>
          </p:cNvPr>
          <p:cNvSpPr txBox="1"/>
          <p:nvPr/>
        </p:nvSpPr>
        <p:spPr>
          <a:xfrm>
            <a:off x="0" y="1100003"/>
            <a:ext cx="19977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0070C0"/>
                </a:solidFill>
              </a:rPr>
              <a:t>1</a:t>
            </a:r>
            <a:endParaRPr lang="pt-BR" sz="3000" dirty="0">
              <a:solidFill>
                <a:srgbClr val="0070C0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B15F85-D64C-41A4-A9CD-55BC9686D390}"/>
              </a:ext>
            </a:extLst>
          </p:cNvPr>
          <p:cNvGrpSpPr/>
          <p:nvPr/>
        </p:nvGrpSpPr>
        <p:grpSpPr>
          <a:xfrm>
            <a:off x="2200008" y="1108370"/>
            <a:ext cx="3677478" cy="2659733"/>
            <a:chOff x="3816626" y="1615161"/>
            <a:chExt cx="4903304" cy="3546311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E096923-1FAE-4BEA-BEBE-2A4265D30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634"/>
            <a:stretch/>
          </p:blipFill>
          <p:spPr>
            <a:xfrm>
              <a:off x="3816626" y="2530286"/>
              <a:ext cx="4903304" cy="20889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4EE4868-850D-4861-A6E4-4657A543B080}"/>
                </a:ext>
              </a:extLst>
            </p:cNvPr>
            <p:cNvSpPr/>
            <p:nvPr/>
          </p:nvSpPr>
          <p:spPr>
            <a:xfrm>
              <a:off x="6096000" y="3525192"/>
              <a:ext cx="980661" cy="5356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B25400C-4357-4159-9132-35C29A1A6532}"/>
                </a:ext>
              </a:extLst>
            </p:cNvPr>
            <p:cNvSpPr txBox="1"/>
            <p:nvPr/>
          </p:nvSpPr>
          <p:spPr>
            <a:xfrm>
              <a:off x="5254487" y="1615161"/>
              <a:ext cx="26636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700" dirty="0">
                  <a:solidFill>
                    <a:srgbClr val="0070C0"/>
                  </a:solidFill>
                </a:rPr>
                <a:t>2</a:t>
              </a:r>
              <a:endParaRPr lang="pt-BR" sz="3000" dirty="0">
                <a:solidFill>
                  <a:srgbClr val="0070C0"/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7FE00D3-ACAC-47EB-830F-D2B4D98BDEB6}"/>
                </a:ext>
              </a:extLst>
            </p:cNvPr>
            <p:cNvSpPr txBox="1"/>
            <p:nvPr/>
          </p:nvSpPr>
          <p:spPr>
            <a:xfrm>
              <a:off x="4936435" y="4669029"/>
              <a:ext cx="26636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b="1" dirty="0"/>
                <a:t>Clique em Open</a:t>
              </a:r>
              <a:endParaRPr lang="pt-BR" sz="2100" b="1" dirty="0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48AE9F8-303E-4079-9B88-9A4FC4D433FA}"/>
              </a:ext>
            </a:extLst>
          </p:cNvPr>
          <p:cNvGrpSpPr/>
          <p:nvPr/>
        </p:nvGrpSpPr>
        <p:grpSpPr>
          <a:xfrm>
            <a:off x="5981162" y="751686"/>
            <a:ext cx="2986505" cy="3458057"/>
            <a:chOff x="7987036" y="1350322"/>
            <a:chExt cx="3982006" cy="4610743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541A7046-3FF6-4360-AB0C-9F15AEE44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7036" y="1350322"/>
              <a:ext cx="3982006" cy="4610743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2A9DE9B2-92A8-4F7A-9450-3ECBC85F2324}"/>
                </a:ext>
              </a:extLst>
            </p:cNvPr>
            <p:cNvSpPr/>
            <p:nvPr/>
          </p:nvSpPr>
          <p:spPr>
            <a:xfrm>
              <a:off x="8207709" y="3923532"/>
              <a:ext cx="1908313" cy="2774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8C55811D-22AD-47EB-A89B-D17FF153C061}"/>
                </a:ext>
              </a:extLst>
            </p:cNvPr>
            <p:cNvSpPr/>
            <p:nvPr/>
          </p:nvSpPr>
          <p:spPr>
            <a:xfrm>
              <a:off x="10116022" y="5553763"/>
              <a:ext cx="1093304" cy="2774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7748E0E-C3B3-4708-ABFB-EDB1C0A17375}"/>
              </a:ext>
            </a:extLst>
          </p:cNvPr>
          <p:cNvSpPr txBox="1"/>
          <p:nvPr/>
        </p:nvSpPr>
        <p:spPr>
          <a:xfrm>
            <a:off x="6483689" y="4203647"/>
            <a:ext cx="2401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Selecione a pasta e clique em OK</a:t>
            </a:r>
            <a:endParaRPr lang="pt-BR" sz="2100" b="1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6EC3B87-A1C4-4E9C-A39B-5404E028CB7D}"/>
              </a:ext>
            </a:extLst>
          </p:cNvPr>
          <p:cNvSpPr txBox="1"/>
          <p:nvPr/>
        </p:nvSpPr>
        <p:spPr>
          <a:xfrm>
            <a:off x="6602069" y="241416"/>
            <a:ext cx="19977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rgbClr val="0070C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27248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4D8AAF8-4816-4A6E-8BF7-48A55892E388}"/>
              </a:ext>
            </a:extLst>
          </p:cNvPr>
          <p:cNvSpPr/>
          <p:nvPr/>
        </p:nvSpPr>
        <p:spPr>
          <a:xfrm>
            <a:off x="243509" y="857394"/>
            <a:ext cx="924339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15C8A9B-5C64-4FAA-804D-3BB6B726044C}"/>
              </a:ext>
            </a:extLst>
          </p:cNvPr>
          <p:cNvSpPr/>
          <p:nvPr/>
        </p:nvSpPr>
        <p:spPr>
          <a:xfrm>
            <a:off x="0" y="5059018"/>
            <a:ext cx="9144000" cy="844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ítulo 5">
            <a:extLst>
              <a:ext uri="{FF2B5EF4-FFF2-40B4-BE49-F238E27FC236}">
                <a16:creationId xmlns:a16="http://schemas.microsoft.com/office/drawing/2014/main" id="{B9E78243-BD0C-42CF-83D7-6630A0927B84}"/>
              </a:ext>
            </a:extLst>
          </p:cNvPr>
          <p:cNvSpPr txBox="1">
            <a:spLocks/>
          </p:cNvSpPr>
          <p:nvPr/>
        </p:nvSpPr>
        <p:spPr>
          <a:xfrm>
            <a:off x="243510" y="42881"/>
            <a:ext cx="7931428" cy="61338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2400" b="1" dirty="0">
                <a:solidFill>
                  <a:srgbClr val="FE90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Criando arquivo Python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22B1D86-351C-44E6-A1AB-608D3F84C66A}"/>
              </a:ext>
            </a:extLst>
          </p:cNvPr>
          <p:cNvGrpSpPr/>
          <p:nvPr/>
        </p:nvGrpSpPr>
        <p:grpSpPr>
          <a:xfrm>
            <a:off x="243509" y="1153771"/>
            <a:ext cx="2839020" cy="1999259"/>
            <a:chOff x="448709" y="1209569"/>
            <a:chExt cx="5011187" cy="314171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72B6DA3-3262-4276-A437-FF63317D6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709" y="1877397"/>
              <a:ext cx="5011187" cy="24738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DD532BB1-4658-4ADA-8385-45C90F65EECE}"/>
                </a:ext>
              </a:extLst>
            </p:cNvPr>
            <p:cNvSpPr/>
            <p:nvPr/>
          </p:nvSpPr>
          <p:spPr>
            <a:xfrm>
              <a:off x="1080498" y="2733428"/>
              <a:ext cx="4233624" cy="4073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E6058C30-F0DF-4F50-9F34-607CACE0EDEA}"/>
                </a:ext>
              </a:extLst>
            </p:cNvPr>
            <p:cNvSpPr txBox="1"/>
            <p:nvPr/>
          </p:nvSpPr>
          <p:spPr>
            <a:xfrm>
              <a:off x="1865467" y="1209569"/>
              <a:ext cx="2663686" cy="87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rgbClr val="0070C0"/>
                  </a:solidFill>
                </a:rPr>
                <a:t>4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2686C69-8E0F-4956-B41D-45CB6BC71793}"/>
              </a:ext>
            </a:extLst>
          </p:cNvPr>
          <p:cNvGrpSpPr/>
          <p:nvPr/>
        </p:nvGrpSpPr>
        <p:grpSpPr>
          <a:xfrm>
            <a:off x="3247700" y="623651"/>
            <a:ext cx="2626326" cy="2775531"/>
            <a:chOff x="6569884" y="905138"/>
            <a:chExt cx="4330032" cy="3999578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C67C1AB2-B77D-4178-88C2-5B28BD638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9885" y="1633488"/>
              <a:ext cx="4330031" cy="3271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C972E319-BCD5-4F1F-BC38-1FA2E9414B2F}"/>
                </a:ext>
              </a:extLst>
            </p:cNvPr>
            <p:cNvSpPr/>
            <p:nvPr/>
          </p:nvSpPr>
          <p:spPr>
            <a:xfrm>
              <a:off x="6569884" y="3487434"/>
              <a:ext cx="4330031" cy="4073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720C411-B5B7-4AE4-8939-F7CE1D79B868}"/>
                </a:ext>
              </a:extLst>
            </p:cNvPr>
            <p:cNvSpPr txBox="1"/>
            <p:nvPr/>
          </p:nvSpPr>
          <p:spPr>
            <a:xfrm>
              <a:off x="7403056" y="905138"/>
              <a:ext cx="2663686" cy="798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rgbClr val="0070C0"/>
                  </a:solidFill>
                </a:rPr>
                <a:t>5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E527FF9B-7505-476A-8117-1BD70A4DEA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236"/>
          <a:stretch/>
        </p:blipFill>
        <p:spPr>
          <a:xfrm>
            <a:off x="6039198" y="1430956"/>
            <a:ext cx="2985533" cy="1770296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6576CF29-B3CE-4D16-9519-EEACFE2A633D}"/>
              </a:ext>
            </a:extLst>
          </p:cNvPr>
          <p:cNvSpPr/>
          <p:nvPr/>
        </p:nvSpPr>
        <p:spPr>
          <a:xfrm>
            <a:off x="6039198" y="1725169"/>
            <a:ext cx="1713325" cy="39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74D2DC8-6375-4A45-A1E5-123969305EFF}"/>
              </a:ext>
            </a:extLst>
          </p:cNvPr>
          <p:cNvSpPr txBox="1"/>
          <p:nvPr/>
        </p:nvSpPr>
        <p:spPr>
          <a:xfrm>
            <a:off x="637256" y="3201252"/>
            <a:ext cx="199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Clique em New</a:t>
            </a:r>
            <a:endParaRPr lang="pt-BR" sz="2100" b="1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B70182F-ADB9-4906-90AC-1461042C1ED8}"/>
              </a:ext>
            </a:extLst>
          </p:cNvPr>
          <p:cNvSpPr txBox="1"/>
          <p:nvPr/>
        </p:nvSpPr>
        <p:spPr>
          <a:xfrm>
            <a:off x="3573118" y="3399182"/>
            <a:ext cx="199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Clique em Python File</a:t>
            </a:r>
            <a:endParaRPr lang="pt-BR" sz="2100" b="1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120CB2C-42AB-4FA5-AFFC-4746A84EC2F8}"/>
              </a:ext>
            </a:extLst>
          </p:cNvPr>
          <p:cNvSpPr txBox="1"/>
          <p:nvPr/>
        </p:nvSpPr>
        <p:spPr>
          <a:xfrm>
            <a:off x="6812123" y="3225820"/>
            <a:ext cx="199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Coloque o nome do seu arquivo</a:t>
            </a:r>
            <a:endParaRPr lang="pt-BR" sz="2100" b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DDC1280-DD9F-412B-8DFA-2CF12771C485}"/>
              </a:ext>
            </a:extLst>
          </p:cNvPr>
          <p:cNvSpPr txBox="1"/>
          <p:nvPr/>
        </p:nvSpPr>
        <p:spPr>
          <a:xfrm>
            <a:off x="6404787" y="1770442"/>
            <a:ext cx="11271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Roboto" panose="020B0604020202020204" charset="0"/>
                <a:ea typeface="Roboto" panose="020B0604020202020204" charset="0"/>
              </a:rPr>
              <a:t>tela1</a:t>
            </a:r>
          </a:p>
        </p:txBody>
      </p:sp>
    </p:spTree>
    <p:extLst>
      <p:ext uri="{BB962C8B-B14F-4D97-AF65-F5344CB8AC3E}">
        <p14:creationId xmlns:p14="http://schemas.microsoft.com/office/powerpoint/2010/main" val="197292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2489649" y="2091038"/>
            <a:ext cx="6331621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Amatic SC" panose="020B0604020202020204" charset="-79"/>
                <a:cs typeface="Amatic SC" panose="020B0604020202020204" charset="-79"/>
              </a:rPr>
              <a:t>Interface Gráfica</a:t>
            </a:r>
            <a:endParaRPr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1071" name="Google Shape;1071;p46"/>
          <p:cNvSpPr txBox="1">
            <a:spLocks noGrp="1"/>
          </p:cNvSpPr>
          <p:nvPr>
            <p:ph type="title" idx="2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25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1"/>
          <p:cNvSpPr/>
          <p:nvPr/>
        </p:nvSpPr>
        <p:spPr>
          <a:xfrm>
            <a:off x="5740088" y="1939395"/>
            <a:ext cx="2138172" cy="741963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51"/>
          <p:cNvSpPr/>
          <p:nvPr/>
        </p:nvSpPr>
        <p:spPr>
          <a:xfrm>
            <a:off x="879642" y="1986364"/>
            <a:ext cx="3779506" cy="2643808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51"/>
          <p:cNvSpPr/>
          <p:nvPr/>
        </p:nvSpPr>
        <p:spPr>
          <a:xfrm>
            <a:off x="5636249" y="1829787"/>
            <a:ext cx="2138172" cy="741963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/>
          <p:nvPr/>
        </p:nvSpPr>
        <p:spPr>
          <a:xfrm>
            <a:off x="763087" y="2042965"/>
            <a:ext cx="3779506" cy="2415895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endParaRPr lang="pt-BR" sz="2667" dirty="0"/>
          </a:p>
        </p:txBody>
      </p:sp>
      <p:cxnSp>
        <p:nvCxnSpPr>
          <p:cNvPr id="1252" name="Google Shape;1252;p51"/>
          <p:cNvCxnSpPr>
            <a:cxnSpLocks/>
          </p:cNvCxnSpPr>
          <p:nvPr/>
        </p:nvCxnSpPr>
        <p:spPr>
          <a:xfrm flipV="1">
            <a:off x="4098755" y="2429259"/>
            <a:ext cx="1355465" cy="1035313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1253" name="Google Shape;1253;p51"/>
          <p:cNvSpPr txBox="1">
            <a:spLocks noGrp="1"/>
          </p:cNvSpPr>
          <p:nvPr>
            <p:ph type="subTitle" idx="1"/>
          </p:nvPr>
        </p:nvSpPr>
        <p:spPr>
          <a:xfrm>
            <a:off x="1081982" y="2118495"/>
            <a:ext cx="32742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latin typeface="Bahnschrift Light" panose="020B0502040204020203" pitchFamily="34" charset="0"/>
              </a:rPr>
              <a:t>Necessário importar a biblioteca do </a:t>
            </a:r>
            <a:r>
              <a:rPr lang="pt-BR" sz="2000" dirty="0" err="1">
                <a:latin typeface="Bahnschrift Light" panose="020B0502040204020203" pitchFamily="34" charset="0"/>
              </a:rPr>
              <a:t>tkinter</a:t>
            </a:r>
            <a:r>
              <a:rPr lang="pt-BR" sz="2000" dirty="0">
                <a:latin typeface="Bahnschrift Light" panose="020B0502040204020203" pitchFamily="34" charset="0"/>
              </a:rPr>
              <a:t> no arquivo Python.</a:t>
            </a:r>
            <a:endParaRPr sz="2000" dirty="0">
              <a:latin typeface="Bahnschrift Light" panose="020B0502040204020203" pitchFamily="34" charset="0"/>
            </a:endParaRPr>
          </a:p>
        </p:txBody>
      </p:sp>
      <p:sp>
        <p:nvSpPr>
          <p:cNvPr id="1254" name="Google Shape;1254;p51"/>
          <p:cNvSpPr txBox="1">
            <a:spLocks noGrp="1"/>
          </p:cNvSpPr>
          <p:nvPr>
            <p:ph type="subTitle" idx="2"/>
          </p:nvPr>
        </p:nvSpPr>
        <p:spPr>
          <a:xfrm>
            <a:off x="5650432" y="1870629"/>
            <a:ext cx="2045400" cy="60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Importa tudo da biblioteca</a:t>
            </a:r>
            <a:endParaRPr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55" name="Google Shape;1255;p51"/>
          <p:cNvSpPr txBox="1">
            <a:spLocks noGrp="1"/>
          </p:cNvSpPr>
          <p:nvPr>
            <p:ph type="subTitle" idx="3"/>
          </p:nvPr>
        </p:nvSpPr>
        <p:spPr>
          <a:xfrm>
            <a:off x="1696382" y="1430882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Importação</a:t>
            </a:r>
            <a:endParaRPr dirty="0"/>
          </a:p>
        </p:txBody>
      </p:sp>
      <p:sp>
        <p:nvSpPr>
          <p:cNvPr id="61" name="Google Shape;1121;p48">
            <a:extLst>
              <a:ext uri="{FF2B5EF4-FFF2-40B4-BE49-F238E27FC236}">
                <a16:creationId xmlns:a16="http://schemas.microsoft.com/office/drawing/2014/main" id="{53650508-7FD2-4D26-B86C-9E5250CA6563}"/>
              </a:ext>
            </a:extLst>
          </p:cNvPr>
          <p:cNvSpPr txBox="1">
            <a:spLocks/>
          </p:cNvSpPr>
          <p:nvPr/>
        </p:nvSpPr>
        <p:spPr>
          <a:xfrm>
            <a:off x="176410" y="158210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Como criar uma Interface Gráfica?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4DA8BD-7C01-499F-B691-51F8286A30AE}"/>
              </a:ext>
            </a:extLst>
          </p:cNvPr>
          <p:cNvSpPr/>
          <p:nvPr/>
        </p:nvSpPr>
        <p:spPr>
          <a:xfrm>
            <a:off x="1102221" y="3230595"/>
            <a:ext cx="327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 err="1">
                <a:solidFill>
                  <a:srgbClr val="F48618"/>
                </a:solidFill>
                <a:latin typeface="Bahnschrift Light" panose="020B0502040204020203" pitchFamily="34" charset="0"/>
              </a:rPr>
              <a:t>from</a:t>
            </a:r>
            <a:r>
              <a:rPr lang="pt-BR" sz="2400" dirty="0">
                <a:latin typeface="Bahnschrift Light" panose="020B0502040204020203" pitchFamily="34" charset="0"/>
              </a:rPr>
              <a:t> </a:t>
            </a:r>
            <a:r>
              <a:rPr lang="pt-BR" sz="2400" dirty="0" err="1">
                <a:latin typeface="Bahnschrift Light" panose="020B0502040204020203" pitchFamily="34" charset="0"/>
              </a:rPr>
              <a:t>tkinter</a:t>
            </a:r>
            <a:r>
              <a:rPr lang="pt-BR" sz="2400" dirty="0">
                <a:latin typeface="Bahnschrift Light" panose="020B0502040204020203" pitchFamily="34" charset="0"/>
              </a:rPr>
              <a:t> </a:t>
            </a:r>
            <a:r>
              <a:rPr lang="pt-BR" sz="2400" dirty="0" err="1">
                <a:solidFill>
                  <a:srgbClr val="0070C0"/>
                </a:solidFill>
                <a:latin typeface="Bahnschrift Light" panose="020B0502040204020203" pitchFamily="34" charset="0"/>
              </a:rPr>
              <a:t>import</a:t>
            </a:r>
            <a:r>
              <a:rPr lang="pt-BR" sz="2400" dirty="0">
                <a:solidFill>
                  <a:srgbClr val="0070C0"/>
                </a:solidFill>
                <a:latin typeface="Bahnschrift Light" panose="020B0502040204020203" pitchFamily="34" charset="0"/>
              </a:rPr>
              <a:t> * </a:t>
            </a:r>
          </a:p>
          <a:p>
            <a:pPr lvl="1"/>
            <a:r>
              <a:rPr lang="pt-BR" sz="2400" dirty="0" err="1">
                <a:solidFill>
                  <a:srgbClr val="F48618"/>
                </a:solidFill>
                <a:latin typeface="Bahnschrift Light" panose="020B0502040204020203" pitchFamily="34" charset="0"/>
              </a:rPr>
              <a:t>import</a:t>
            </a:r>
            <a:r>
              <a:rPr lang="pt-BR" sz="2400" dirty="0">
                <a:solidFill>
                  <a:srgbClr val="F48618"/>
                </a:solidFill>
                <a:latin typeface="Bahnschrift Light" panose="020B0502040204020203" pitchFamily="34" charset="0"/>
              </a:rPr>
              <a:t> </a:t>
            </a:r>
            <a:r>
              <a:rPr lang="pt-BR" sz="2400" dirty="0" err="1">
                <a:latin typeface="Bahnschrift Light" panose="020B0502040204020203" pitchFamily="34" charset="0"/>
              </a:rPr>
              <a:t>tkinter</a:t>
            </a:r>
            <a:r>
              <a:rPr lang="pt-BR" sz="2400" dirty="0">
                <a:latin typeface="Bahnschrift Light" panose="020B0502040204020203" pitchFamily="34" charset="0"/>
              </a:rPr>
              <a:t> </a:t>
            </a:r>
            <a:r>
              <a:rPr lang="pt-BR" sz="2400" dirty="0">
                <a:solidFill>
                  <a:srgbClr val="0070C0"/>
                </a:solidFill>
                <a:latin typeface="Bahnschrift Light" panose="020B0502040204020203" pitchFamily="34" charset="0"/>
              </a:rPr>
              <a:t>as</a:t>
            </a:r>
            <a:r>
              <a:rPr lang="pt-BR" sz="2400" dirty="0">
                <a:latin typeface="Bahnschrift Light" panose="020B0502040204020203" pitchFamily="34" charset="0"/>
              </a:rPr>
              <a:t> </a:t>
            </a:r>
            <a:r>
              <a:rPr lang="pt-BR" sz="2400" dirty="0" err="1">
                <a:latin typeface="Bahnschrift Light" panose="020B0502040204020203" pitchFamily="34" charset="0"/>
              </a:rPr>
              <a:t>tk</a:t>
            </a:r>
            <a:r>
              <a:rPr lang="pt-BR" sz="2400" dirty="0">
                <a:latin typeface="Bahnschrift Light" panose="020B0502040204020203" pitchFamily="34" charset="0"/>
              </a:rPr>
              <a:t> </a:t>
            </a:r>
          </a:p>
        </p:txBody>
      </p:sp>
      <p:cxnSp>
        <p:nvCxnSpPr>
          <p:cNvPr id="68" name="Google Shape;1252;p51">
            <a:extLst>
              <a:ext uri="{FF2B5EF4-FFF2-40B4-BE49-F238E27FC236}">
                <a16:creationId xmlns:a16="http://schemas.microsoft.com/office/drawing/2014/main" id="{E94616F0-47E4-4EB2-AD75-F9E3A800846A}"/>
              </a:ext>
            </a:extLst>
          </p:cNvPr>
          <p:cNvCxnSpPr>
            <a:cxnSpLocks/>
          </p:cNvCxnSpPr>
          <p:nvPr/>
        </p:nvCxnSpPr>
        <p:spPr>
          <a:xfrm flipV="1">
            <a:off x="3981976" y="3541359"/>
            <a:ext cx="1544777" cy="33034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70" name="Google Shape;1248;p51">
            <a:extLst>
              <a:ext uri="{FF2B5EF4-FFF2-40B4-BE49-F238E27FC236}">
                <a16:creationId xmlns:a16="http://schemas.microsoft.com/office/drawing/2014/main" id="{1EA08138-DFFD-464A-9DCB-93D85318377B}"/>
              </a:ext>
            </a:extLst>
          </p:cNvPr>
          <p:cNvSpPr/>
          <p:nvPr/>
        </p:nvSpPr>
        <p:spPr>
          <a:xfrm>
            <a:off x="5843927" y="3133134"/>
            <a:ext cx="2247669" cy="928458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250;p51">
            <a:extLst>
              <a:ext uri="{FF2B5EF4-FFF2-40B4-BE49-F238E27FC236}">
                <a16:creationId xmlns:a16="http://schemas.microsoft.com/office/drawing/2014/main" id="{5A627C50-6FAE-44CD-8729-7CD9A3061879}"/>
              </a:ext>
            </a:extLst>
          </p:cNvPr>
          <p:cNvSpPr/>
          <p:nvPr/>
        </p:nvSpPr>
        <p:spPr>
          <a:xfrm>
            <a:off x="5740088" y="3023526"/>
            <a:ext cx="2247669" cy="928458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254;p51">
            <a:extLst>
              <a:ext uri="{FF2B5EF4-FFF2-40B4-BE49-F238E27FC236}">
                <a16:creationId xmlns:a16="http://schemas.microsoft.com/office/drawing/2014/main" id="{610D0C0E-53B8-4DDB-9F0C-209B4096FA22}"/>
              </a:ext>
            </a:extLst>
          </p:cNvPr>
          <p:cNvSpPr txBox="1">
            <a:spLocks/>
          </p:cNvSpPr>
          <p:nvPr/>
        </p:nvSpPr>
        <p:spPr>
          <a:xfrm>
            <a:off x="5812622" y="3023526"/>
            <a:ext cx="2045400" cy="60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pt-BR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Renomeia o nome da biblioteca: </a:t>
            </a:r>
            <a:r>
              <a:rPr lang="pt-BR" sz="16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tkinter</a:t>
            </a:r>
            <a:endParaRPr lang="pt-BR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7DDA1FFB-550C-4DEB-A822-ADA349F02FFB}"/>
              </a:ext>
            </a:extLst>
          </p:cNvPr>
          <p:cNvSpPr/>
          <p:nvPr/>
        </p:nvSpPr>
        <p:spPr>
          <a:xfrm>
            <a:off x="632124" y="874391"/>
            <a:ext cx="81849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dirty="0">
                <a:solidFill>
                  <a:schemeClr val="tx1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Abra o</a:t>
            </a:r>
            <a:r>
              <a:rPr lang="pt-BR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 </a:t>
            </a:r>
            <a:r>
              <a:rPr lang="pt-BR" sz="2000" b="1" dirty="0" err="1">
                <a:solidFill>
                  <a:srgbClr val="00B050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Pycharm</a:t>
            </a:r>
            <a:r>
              <a:rPr lang="pt-BR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e crie um arquivo chamado de </a:t>
            </a:r>
            <a:r>
              <a:rPr lang="pt-BR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tela1.py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121;p48">
            <a:extLst>
              <a:ext uri="{FF2B5EF4-FFF2-40B4-BE49-F238E27FC236}">
                <a16:creationId xmlns:a16="http://schemas.microsoft.com/office/drawing/2014/main" id="{53650508-7FD2-4D26-B86C-9E5250CA6563}"/>
              </a:ext>
            </a:extLst>
          </p:cNvPr>
          <p:cNvSpPr txBox="1">
            <a:spLocks/>
          </p:cNvSpPr>
          <p:nvPr/>
        </p:nvSpPr>
        <p:spPr>
          <a:xfrm>
            <a:off x="176410" y="158210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Agora vamos criar uma instância do 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Tkinter</a:t>
            </a:r>
            <a:endParaRPr lang="pt-BR"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DB59A0-4FAE-4207-9DC5-7FEC94F473E6}"/>
              </a:ext>
            </a:extLst>
          </p:cNvPr>
          <p:cNvGrpSpPr/>
          <p:nvPr/>
        </p:nvGrpSpPr>
        <p:grpSpPr>
          <a:xfrm>
            <a:off x="353881" y="1884125"/>
            <a:ext cx="4616152" cy="3081874"/>
            <a:chOff x="176410" y="1043398"/>
            <a:chExt cx="4578381" cy="3507473"/>
          </a:xfrm>
        </p:grpSpPr>
        <p:sp>
          <p:nvSpPr>
            <p:cNvPr id="1249" name="Google Shape;1249;p51"/>
            <p:cNvSpPr/>
            <p:nvPr/>
          </p:nvSpPr>
          <p:spPr>
            <a:xfrm>
              <a:off x="176410" y="1043398"/>
              <a:ext cx="4578381" cy="3411471"/>
            </a:xfrm>
            <a:prstGeom prst="roundRect">
              <a:avLst>
                <a:gd name="adj" fmla="val 16667"/>
              </a:avLst>
            </a:prstGeom>
            <a:solidFill>
              <a:srgbClr val="00899D"/>
            </a:solidFill>
            <a:ln w="19050" cap="flat" cmpd="sng">
              <a:solidFill>
                <a:srgbClr val="0089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176410" y="1043399"/>
              <a:ext cx="4455206" cy="3281960"/>
            </a:xfrm>
            <a:prstGeom prst="roundRect">
              <a:avLst>
                <a:gd name="adj" fmla="val 16667"/>
              </a:avLst>
            </a:prstGeom>
            <a:solidFill>
              <a:srgbClr val="F0F7ED"/>
            </a:solidFill>
            <a:ln w="19050" cap="flat" cmpd="sng">
              <a:solidFill>
                <a:srgbClr val="0089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1"/>
              <a:endParaRPr lang="pt-BR" sz="2667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E4DA8BD-7C01-499F-B691-51F8286A30AE}"/>
                </a:ext>
              </a:extLst>
            </p:cNvPr>
            <p:cNvSpPr/>
            <p:nvPr/>
          </p:nvSpPr>
          <p:spPr>
            <a:xfrm>
              <a:off x="299585" y="1223215"/>
              <a:ext cx="4455206" cy="332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pt-BR" sz="2000" b="1" dirty="0" err="1">
                  <a:solidFill>
                    <a:srgbClr val="0070C0"/>
                  </a:solidFill>
                  <a:latin typeface="Bahnschrift Light" panose="020B0502040204020203" pitchFamily="34" charset="0"/>
                </a:rPr>
                <a:t>class</a:t>
              </a:r>
              <a:r>
                <a:rPr lang="pt-BR" sz="2000" dirty="0">
                  <a:solidFill>
                    <a:schemeClr val="accent2"/>
                  </a:solidFill>
                  <a:latin typeface="Bahnschrift Light" panose="020B0502040204020203" pitchFamily="34" charset="0"/>
                </a:rPr>
                <a:t> </a:t>
              </a:r>
              <a:r>
                <a:rPr lang="pt-BR" sz="2000" b="1" dirty="0" err="1">
                  <a:latin typeface="Bahnschrift Light" panose="020B0502040204020203" pitchFamily="34" charset="0"/>
                </a:rPr>
                <a:t>Janela_Principa</a:t>
              </a:r>
              <a:r>
                <a:rPr lang="pt-BR" sz="2000" dirty="0" err="1">
                  <a:latin typeface="Bahnschrift Light" panose="020B0502040204020203" pitchFamily="34" charset="0"/>
                </a:rPr>
                <a:t>l</a:t>
              </a:r>
              <a:r>
                <a:rPr lang="pt-BR" sz="2000" dirty="0">
                  <a:latin typeface="Bahnschrift Light" panose="020B0502040204020203" pitchFamily="34" charset="0"/>
                </a:rPr>
                <a:t>:</a:t>
              </a:r>
            </a:p>
            <a:p>
              <a:pPr lvl="1"/>
              <a:r>
                <a:rPr lang="pt-BR" sz="2000" dirty="0">
                  <a:solidFill>
                    <a:schemeClr val="accent2"/>
                  </a:solidFill>
                  <a:latin typeface="Bahnschrift Light" panose="020B0502040204020203" pitchFamily="34" charset="0"/>
                </a:rPr>
                <a:t>         </a:t>
              </a:r>
              <a:r>
                <a:rPr lang="pt-BR" sz="2000" dirty="0">
                  <a:solidFill>
                    <a:srgbClr val="0070C0"/>
                  </a:solidFill>
                  <a:latin typeface="Bahnschrift Light" panose="020B0502040204020203" pitchFamily="34" charset="0"/>
                </a:rPr>
                <a:t> </a:t>
              </a:r>
              <a:r>
                <a:rPr lang="pt-BR" sz="2000" dirty="0" err="1">
                  <a:solidFill>
                    <a:srgbClr val="0070C0"/>
                  </a:solidFill>
                  <a:latin typeface="Bahnschrift Light" panose="020B0502040204020203" pitchFamily="34" charset="0"/>
                </a:rPr>
                <a:t>def</a:t>
              </a:r>
              <a:r>
                <a:rPr lang="pt-BR" sz="2000" dirty="0">
                  <a:solidFill>
                    <a:srgbClr val="0070C0"/>
                  </a:solidFill>
                  <a:latin typeface="Bahnschrift Light" panose="020B0502040204020203" pitchFamily="34" charset="0"/>
                </a:rPr>
                <a:t> </a:t>
              </a:r>
              <a:r>
                <a:rPr lang="pt-BR" sz="2000" dirty="0">
                  <a:solidFill>
                    <a:srgbClr val="7030A0"/>
                  </a:solidFill>
                  <a:latin typeface="Bahnschrift Light" panose="020B0502040204020203" pitchFamily="34" charset="0"/>
                </a:rPr>
                <a:t>__</a:t>
              </a:r>
              <a:r>
                <a:rPr lang="pt-BR" sz="2000" dirty="0" err="1">
                  <a:solidFill>
                    <a:srgbClr val="7030A0"/>
                  </a:solidFill>
                  <a:latin typeface="Bahnschrift Light" panose="020B0502040204020203" pitchFamily="34" charset="0"/>
                </a:rPr>
                <a:t>init</a:t>
              </a:r>
              <a:r>
                <a:rPr lang="pt-BR" sz="2000" dirty="0">
                  <a:solidFill>
                    <a:srgbClr val="7030A0"/>
                  </a:solidFill>
                  <a:latin typeface="Bahnschrift Light" panose="020B0502040204020203" pitchFamily="34" charset="0"/>
                </a:rPr>
                <a:t>__</a:t>
              </a:r>
              <a:r>
                <a:rPr lang="pt-BR" sz="20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(</a:t>
              </a:r>
              <a:r>
                <a:rPr lang="pt-BR" sz="2000" dirty="0">
                  <a:solidFill>
                    <a:srgbClr val="7030A0"/>
                  </a:solidFill>
                  <a:latin typeface="Bahnschrift Light" panose="020B0502040204020203" pitchFamily="34" charset="0"/>
                </a:rPr>
                <a:t>self, </a:t>
              </a:r>
              <a:r>
                <a:rPr lang="pt-BR" sz="20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janela</a:t>
              </a:r>
              <a:r>
                <a:rPr lang="pt-BR" sz="2000" dirty="0">
                  <a:latin typeface="Bahnschrift Light" panose="020B0502040204020203" pitchFamily="34" charset="0"/>
                </a:rPr>
                <a:t>):</a:t>
              </a:r>
            </a:p>
            <a:p>
              <a:pPr lvl="1"/>
              <a:r>
                <a:rPr lang="pt-BR" sz="2000" dirty="0">
                  <a:latin typeface="Bahnschrift Light" panose="020B0502040204020203" pitchFamily="34" charset="0"/>
                </a:rPr>
                <a:t>	       </a:t>
              </a:r>
              <a:r>
                <a:rPr lang="pt-BR" sz="2000" dirty="0" err="1">
                  <a:solidFill>
                    <a:srgbClr val="7030A0"/>
                  </a:solidFill>
                  <a:latin typeface="Bahnschrift Light" panose="020B0502040204020203" pitchFamily="34" charset="0"/>
                </a:rPr>
                <a:t>self.</a:t>
              </a:r>
              <a:r>
                <a:rPr lang="pt-BR" sz="2000" dirty="0" err="1">
                  <a:latin typeface="Bahnschrift Light" panose="020B0502040204020203" pitchFamily="34" charset="0"/>
                </a:rPr>
                <a:t>janela</a:t>
              </a:r>
              <a:r>
                <a:rPr lang="pt-BR" sz="2000" dirty="0">
                  <a:latin typeface="Bahnschrift Light" panose="020B0502040204020203" pitchFamily="34" charset="0"/>
                </a:rPr>
                <a:t> </a:t>
              </a:r>
              <a:r>
                <a:rPr lang="pt-BR" sz="20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=</a:t>
              </a:r>
              <a:r>
                <a:rPr lang="pt-BR" sz="2000" dirty="0">
                  <a:solidFill>
                    <a:schemeClr val="bg2"/>
                  </a:solidFill>
                  <a:latin typeface="Bahnschrift Light" panose="020B0502040204020203" pitchFamily="34" charset="0"/>
                </a:rPr>
                <a:t> janela</a:t>
              </a:r>
            </a:p>
            <a:p>
              <a:pPr lvl="1"/>
              <a:endParaRPr lang="pt-BR" sz="2000" dirty="0">
                <a:latin typeface="Bahnschrift Light" panose="020B0502040204020203" pitchFamily="34" charset="0"/>
              </a:endParaRPr>
            </a:p>
            <a:p>
              <a:pPr lvl="1"/>
              <a:endParaRPr lang="pt-BR" sz="2000" dirty="0">
                <a:latin typeface="Bahnschrift Light" panose="020B0502040204020203" pitchFamily="34" charset="0"/>
              </a:endParaRPr>
            </a:p>
            <a:p>
              <a:pPr lvl="1"/>
              <a:r>
                <a:rPr lang="pt-BR" sz="2000" dirty="0">
                  <a:solidFill>
                    <a:schemeClr val="bg2"/>
                  </a:solidFill>
                  <a:latin typeface="Bahnschrift Light" panose="020B0502040204020203" pitchFamily="34" charset="0"/>
                </a:rPr>
                <a:t>janela</a:t>
              </a:r>
              <a:r>
                <a:rPr lang="pt-BR" sz="2000" dirty="0">
                  <a:latin typeface="Bahnschrift Light" panose="020B0502040204020203" pitchFamily="34" charset="0"/>
                </a:rPr>
                <a:t> = </a:t>
              </a:r>
              <a:r>
                <a:rPr lang="pt-BR" sz="2000" dirty="0" err="1">
                  <a:latin typeface="Bahnschrift Light" panose="020B0502040204020203" pitchFamily="34" charset="0"/>
                </a:rPr>
                <a:t>tk.Tk</a:t>
              </a:r>
              <a:r>
                <a:rPr lang="pt-BR" sz="2000" dirty="0">
                  <a:latin typeface="Bahnschrift Light" panose="020B0502040204020203" pitchFamily="34" charset="0"/>
                </a:rPr>
                <a:t>()</a:t>
              </a:r>
            </a:p>
            <a:p>
              <a:pPr lvl="1"/>
              <a:r>
                <a:rPr lang="pt-BR" sz="2000" dirty="0">
                  <a:solidFill>
                    <a:schemeClr val="bg2"/>
                  </a:solidFill>
                  <a:latin typeface="Bahnschrift Light" panose="020B0502040204020203" pitchFamily="34" charset="0"/>
                </a:rPr>
                <a:t>objeto = </a:t>
              </a:r>
              <a:r>
                <a:rPr lang="pt-BR" sz="2000" b="1" dirty="0" err="1">
                  <a:solidFill>
                    <a:schemeClr val="bg2"/>
                  </a:solidFill>
                  <a:latin typeface="Bahnschrift Light" panose="020B0502040204020203" pitchFamily="34" charset="0"/>
                </a:rPr>
                <a:t>Janela_Principal</a:t>
              </a:r>
              <a:r>
                <a:rPr lang="pt-BR" sz="2000" dirty="0">
                  <a:solidFill>
                    <a:schemeClr val="bg2"/>
                  </a:solidFill>
                  <a:latin typeface="Bahnschrift Light" panose="020B0502040204020203" pitchFamily="34" charset="0"/>
                </a:rPr>
                <a:t>(janela)</a:t>
              </a:r>
            </a:p>
            <a:p>
              <a:pPr lvl="1"/>
              <a:r>
                <a:rPr lang="pt-BR" sz="2000" dirty="0" err="1">
                  <a:solidFill>
                    <a:schemeClr val="bg2"/>
                  </a:solidFill>
                  <a:latin typeface="Bahnschrift Light" panose="020B0502040204020203" pitchFamily="34" charset="0"/>
                </a:rPr>
                <a:t>janela.</a:t>
              </a:r>
              <a:r>
                <a:rPr lang="pt-BR" sz="2000" dirty="0" err="1">
                  <a:latin typeface="Bahnschrift Light" panose="020B0502040204020203" pitchFamily="34" charset="0"/>
                </a:rPr>
                <a:t>mainloop</a:t>
              </a:r>
              <a:r>
                <a:rPr lang="pt-BR" sz="2000" dirty="0">
                  <a:latin typeface="Bahnschrift Light" panose="020B0502040204020203" pitchFamily="34" charset="0"/>
                </a:rPr>
                <a:t>()</a:t>
              </a:r>
            </a:p>
            <a:p>
              <a:pPr lvl="1"/>
              <a:endParaRPr lang="pt-BR" sz="2400" dirty="0">
                <a:latin typeface="Bahnschrift Light" panose="020B0502040204020203" pitchFamily="34" charset="0"/>
              </a:endParaRPr>
            </a:p>
          </p:txBody>
        </p:sp>
      </p:grpSp>
      <p:cxnSp>
        <p:nvCxnSpPr>
          <p:cNvPr id="68" name="Google Shape;1252;p51">
            <a:extLst>
              <a:ext uri="{FF2B5EF4-FFF2-40B4-BE49-F238E27FC236}">
                <a16:creationId xmlns:a16="http://schemas.microsoft.com/office/drawing/2014/main" id="{E94616F0-47E4-4EB2-AD75-F9E3A800846A}"/>
              </a:ext>
            </a:extLst>
          </p:cNvPr>
          <p:cNvCxnSpPr>
            <a:cxnSpLocks/>
          </p:cNvCxnSpPr>
          <p:nvPr/>
        </p:nvCxnSpPr>
        <p:spPr>
          <a:xfrm flipV="1">
            <a:off x="4422117" y="2361568"/>
            <a:ext cx="1688227" cy="1156375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22" name="Google Shape;1255;p51">
            <a:extLst>
              <a:ext uri="{FF2B5EF4-FFF2-40B4-BE49-F238E27FC236}">
                <a16:creationId xmlns:a16="http://schemas.microsoft.com/office/drawing/2014/main" id="{3E661EC5-728E-4900-93E2-E1707A7350D6}"/>
              </a:ext>
            </a:extLst>
          </p:cNvPr>
          <p:cNvSpPr txBox="1">
            <a:spLocks/>
          </p:cNvSpPr>
          <p:nvPr/>
        </p:nvSpPr>
        <p:spPr>
          <a:xfrm>
            <a:off x="3823142" y="734691"/>
            <a:ext cx="204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BR" dirty="0"/>
              <a:t>Arquivo tela1.py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6B6E4C7-EE1E-4841-B030-239321607505}"/>
              </a:ext>
            </a:extLst>
          </p:cNvPr>
          <p:cNvSpPr/>
          <p:nvPr/>
        </p:nvSpPr>
        <p:spPr>
          <a:xfrm>
            <a:off x="553376" y="1010936"/>
            <a:ext cx="3274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000" dirty="0" err="1">
                <a:solidFill>
                  <a:srgbClr val="F48618"/>
                </a:solidFill>
                <a:latin typeface="Bahnschrift Light" panose="020B0502040204020203" pitchFamily="34" charset="0"/>
              </a:rPr>
              <a:t>from</a:t>
            </a:r>
            <a:r>
              <a:rPr lang="pt-BR" sz="2000" dirty="0">
                <a:latin typeface="Bahnschrift Light" panose="020B0502040204020203" pitchFamily="34" charset="0"/>
              </a:rPr>
              <a:t> </a:t>
            </a:r>
            <a:r>
              <a:rPr lang="pt-BR" sz="2000" dirty="0" err="1">
                <a:latin typeface="Bahnschrift Light" panose="020B0502040204020203" pitchFamily="34" charset="0"/>
              </a:rPr>
              <a:t>tkinter</a:t>
            </a:r>
            <a:r>
              <a:rPr lang="pt-BR" sz="2000" dirty="0">
                <a:latin typeface="Bahnschrift Light" panose="020B0502040204020203" pitchFamily="34" charset="0"/>
              </a:rPr>
              <a:t> </a:t>
            </a:r>
            <a:r>
              <a:rPr lang="pt-BR" sz="2000" dirty="0" err="1">
                <a:solidFill>
                  <a:srgbClr val="0070C0"/>
                </a:solidFill>
                <a:latin typeface="Bahnschrift Light" panose="020B0502040204020203" pitchFamily="34" charset="0"/>
              </a:rPr>
              <a:t>import</a:t>
            </a:r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</a:rPr>
              <a:t> * </a:t>
            </a:r>
          </a:p>
          <a:p>
            <a:pPr lvl="1"/>
            <a:r>
              <a:rPr lang="pt-BR" sz="2000" dirty="0" err="1">
                <a:solidFill>
                  <a:srgbClr val="F48618"/>
                </a:solidFill>
                <a:latin typeface="Bahnschrift Light" panose="020B0502040204020203" pitchFamily="34" charset="0"/>
              </a:rPr>
              <a:t>Import</a:t>
            </a:r>
            <a:r>
              <a:rPr lang="pt-BR" sz="2000" dirty="0">
                <a:solidFill>
                  <a:srgbClr val="F48618"/>
                </a:solidFill>
                <a:latin typeface="Bahnschrift Light" panose="020B0502040204020203" pitchFamily="34" charset="0"/>
              </a:rPr>
              <a:t> </a:t>
            </a:r>
            <a:r>
              <a:rPr lang="pt-BR" sz="2000" dirty="0" err="1">
                <a:latin typeface="Bahnschrift Light" panose="020B0502040204020203" pitchFamily="34" charset="0"/>
              </a:rPr>
              <a:t>tkinter</a:t>
            </a:r>
            <a:r>
              <a:rPr lang="pt-BR" sz="2000" dirty="0">
                <a:latin typeface="Bahnschrift Light" panose="020B0502040204020203" pitchFamily="34" charset="0"/>
              </a:rPr>
              <a:t> </a:t>
            </a:r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</a:rPr>
              <a:t>as</a:t>
            </a:r>
            <a:r>
              <a:rPr lang="pt-BR" sz="2000" dirty="0">
                <a:latin typeface="Bahnschrift Light" panose="020B0502040204020203" pitchFamily="34" charset="0"/>
              </a:rPr>
              <a:t> </a:t>
            </a:r>
            <a:r>
              <a:rPr lang="pt-BR" sz="2000" dirty="0" err="1">
                <a:latin typeface="Bahnschrift Light" panose="020B0502040204020203" pitchFamily="34" charset="0"/>
              </a:rPr>
              <a:t>tk</a:t>
            </a:r>
            <a:r>
              <a:rPr lang="pt-BR" sz="2000" dirty="0">
                <a:latin typeface="Bahnschrift Light" panose="020B0502040204020203" pitchFamily="34" charset="0"/>
              </a:rPr>
              <a:t> </a:t>
            </a:r>
          </a:p>
        </p:txBody>
      </p:sp>
      <p:pic>
        <p:nvPicPr>
          <p:cNvPr id="25" name="Imagem 24" descr="janela1.png">
            <a:extLst>
              <a:ext uri="{FF2B5EF4-FFF2-40B4-BE49-F238E27FC236}">
                <a16:creationId xmlns:a16="http://schemas.microsoft.com/office/drawing/2014/main" id="{C64FE419-AC1C-4B94-8D68-60D2D3B8994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5187" y="1298308"/>
            <a:ext cx="1933845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0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170706" y="112408"/>
            <a:ext cx="704813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Propriedades da janela Principal</a:t>
            </a:r>
            <a:endParaRPr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4622C85-B7D4-4C3C-9024-49A8CF54C42F}"/>
              </a:ext>
            </a:extLst>
          </p:cNvPr>
          <p:cNvGrpSpPr/>
          <p:nvPr/>
        </p:nvGrpSpPr>
        <p:grpSpPr>
          <a:xfrm>
            <a:off x="170706" y="742295"/>
            <a:ext cx="9071280" cy="4708981"/>
            <a:chOff x="170706" y="1166731"/>
            <a:chExt cx="9071280" cy="4708981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C513939F-FBA4-4B46-B219-2A9239A05DBF}"/>
                </a:ext>
              </a:extLst>
            </p:cNvPr>
            <p:cNvSpPr/>
            <p:nvPr/>
          </p:nvSpPr>
          <p:spPr>
            <a:xfrm>
              <a:off x="170706" y="1166731"/>
              <a:ext cx="6047214" cy="4708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err="1">
                  <a:solidFill>
                    <a:srgbClr val="94558D"/>
                  </a:solidFill>
                  <a:latin typeface="Bahnschrift Light" panose="020B0502040204020203" pitchFamily="34" charset="0"/>
                  <a:ea typeface="MS Gothic" panose="020B0609070205080204" pitchFamily="49" charset="-128"/>
                </a:rPr>
                <a:t>self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  <a:ea typeface="MS Gothic" panose="020B0609070205080204" pitchFamily="49" charset="-128"/>
                </a:rPr>
                <a:t>.janela.title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  <a:ea typeface="MS Gothic" panose="020B0609070205080204" pitchFamily="49" charset="-128"/>
                </a:rPr>
                <a:t>(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  <a:ea typeface="MS Gothic" panose="020B0609070205080204" pitchFamily="49" charset="-128"/>
                </a:rPr>
                <a:t>'Titulo’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  <a:ea typeface="MS Gothic" panose="020B0609070205080204" pitchFamily="49" charset="-128"/>
                </a:rPr>
                <a:t>)</a:t>
              </a:r>
            </a:p>
            <a:p>
              <a:endParaRPr lang="pt-BR" sz="2000" dirty="0">
                <a:solidFill>
                  <a:srgbClr val="080808"/>
                </a:solidFill>
                <a:effectLst/>
                <a:latin typeface="Bahnschrift Light" panose="020B0502040204020203" pitchFamily="34" charset="0"/>
                <a:ea typeface="MS Gothic" panose="020B0609070205080204" pitchFamily="49" charset="-128"/>
              </a:endParaRPr>
            </a:p>
            <a:p>
              <a:r>
                <a:rPr lang="pt-BR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[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</a:t>
              </a:r>
              <a:r>
                <a:rPr lang="pt-BR" sz="2000" dirty="0" err="1">
                  <a:solidFill>
                    <a:srgbClr val="067D17"/>
                  </a:solidFill>
                  <a:latin typeface="Bahnschrift Light" panose="020B0502040204020203" pitchFamily="34" charset="0"/>
                </a:rPr>
                <a:t>bg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] = (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</a:t>
              </a:r>
              <a:r>
                <a:rPr lang="pt-BR" sz="2000" dirty="0" err="1">
                  <a:solidFill>
                    <a:srgbClr val="067D17"/>
                  </a:solidFill>
                  <a:latin typeface="Bahnschrift Light" panose="020B0502040204020203" pitchFamily="34" charset="0"/>
                </a:rPr>
                <a:t>lightblue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’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</a:p>
            <a:p>
              <a:r>
                <a:rPr lang="pt-BR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[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‘background'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] = (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</a:t>
              </a:r>
              <a:r>
                <a:rPr lang="pt-BR" sz="2000" dirty="0" err="1">
                  <a:solidFill>
                    <a:srgbClr val="067D17"/>
                  </a:solidFill>
                  <a:latin typeface="Bahnschrift Light" panose="020B0502040204020203" pitchFamily="34" charset="0"/>
                </a:rPr>
                <a:t>lightblue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’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</a:p>
            <a:p>
              <a:endParaRPr lang="pt-BR" sz="2000" dirty="0">
                <a:solidFill>
                  <a:srgbClr val="080808"/>
                </a:solidFill>
                <a:latin typeface="Bahnschrift Light" panose="020B0502040204020203" pitchFamily="34" charset="0"/>
              </a:endParaRPr>
            </a:p>
            <a:p>
              <a:r>
                <a:rPr lang="pt-BR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.janela.geometry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'300x200+550+150’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</a:p>
            <a:p>
              <a:endParaRPr lang="pt-BR" sz="2000" dirty="0">
                <a:solidFill>
                  <a:srgbClr val="080808"/>
                </a:solidFill>
                <a:latin typeface="Bahnschrift Light" panose="020B0502040204020203" pitchFamily="34" charset="0"/>
              </a:endParaRPr>
            </a:p>
            <a:p>
              <a:r>
                <a:rPr lang="pt-BR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.janela.iconbitmap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'icone.ico’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</a:p>
            <a:p>
              <a:endParaRPr lang="pt-BR" sz="2000" dirty="0">
                <a:solidFill>
                  <a:srgbClr val="080808"/>
                </a:solidFill>
                <a:latin typeface="Bahnschrift Light" panose="020B0502040204020203" pitchFamily="34" charset="0"/>
              </a:endParaRPr>
            </a:p>
            <a:p>
              <a:r>
                <a:rPr lang="en-US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en-US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.janela.minsize</a:t>
              </a:r>
              <a:r>
                <a:rPr lang="en-US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</a:t>
              </a:r>
              <a:r>
                <a:rPr lang="en-US" sz="2000" dirty="0">
                  <a:solidFill>
                    <a:srgbClr val="1750EB"/>
                  </a:solidFill>
                  <a:latin typeface="Bahnschrift Light" panose="020B0502040204020203" pitchFamily="34" charset="0"/>
                </a:rPr>
                <a:t>300</a:t>
              </a:r>
              <a:r>
                <a:rPr lang="en-US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, </a:t>
              </a:r>
              <a:r>
                <a:rPr lang="en-US" sz="2000" dirty="0">
                  <a:solidFill>
                    <a:srgbClr val="1750EB"/>
                  </a:solidFill>
                  <a:latin typeface="Bahnschrift Light" panose="020B0502040204020203" pitchFamily="34" charset="0"/>
                </a:rPr>
                <a:t>100</a:t>
              </a:r>
              <a:r>
                <a:rPr lang="en-US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</a:p>
            <a:p>
              <a:endParaRPr lang="en-US" sz="2000" dirty="0">
                <a:solidFill>
                  <a:srgbClr val="080808"/>
                </a:solidFill>
                <a:latin typeface="Bahnschrift Light" panose="020B0502040204020203" pitchFamily="34" charset="0"/>
              </a:endParaRPr>
            </a:p>
            <a:p>
              <a:r>
                <a:rPr lang="en-US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en-US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.janela.maxsize</a:t>
              </a:r>
              <a:r>
                <a:rPr lang="en-US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</a:t>
              </a:r>
              <a:r>
                <a:rPr lang="en-US" sz="2000" dirty="0">
                  <a:solidFill>
                    <a:srgbClr val="1750EB"/>
                  </a:solidFill>
                  <a:latin typeface="Bahnschrift Light" panose="020B0502040204020203" pitchFamily="34" charset="0"/>
                </a:rPr>
                <a:t>300</a:t>
              </a:r>
              <a:r>
                <a:rPr lang="en-US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, </a:t>
              </a:r>
              <a:r>
                <a:rPr lang="en-US" sz="2000" dirty="0">
                  <a:solidFill>
                    <a:srgbClr val="1750EB"/>
                  </a:solidFill>
                  <a:latin typeface="Bahnschrift Light" panose="020B0502040204020203" pitchFamily="34" charset="0"/>
                </a:rPr>
                <a:t>100</a:t>
              </a:r>
              <a:r>
                <a:rPr lang="en-US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</a:p>
            <a:p>
              <a:endParaRPr lang="en-US" sz="2000" dirty="0">
                <a:solidFill>
                  <a:srgbClr val="080808"/>
                </a:solidFill>
                <a:latin typeface="Bahnschrift Light" panose="020B0502040204020203" pitchFamily="34" charset="0"/>
              </a:endParaRPr>
            </a:p>
            <a:p>
              <a:r>
                <a:rPr lang="en-US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en-US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.janela.resizable</a:t>
              </a:r>
              <a:r>
                <a:rPr lang="en-US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</a:t>
              </a:r>
              <a:r>
                <a:rPr lang="en-US" sz="2000" dirty="0">
                  <a:solidFill>
                    <a:srgbClr val="660099"/>
                  </a:solidFill>
                  <a:latin typeface="Bahnschrift Light" panose="020B0502040204020203" pitchFamily="34" charset="0"/>
                </a:rPr>
                <a:t>width</a:t>
              </a:r>
              <a:r>
                <a:rPr lang="en-US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=</a:t>
              </a:r>
              <a:r>
                <a:rPr lang="en-US" sz="2000" dirty="0">
                  <a:solidFill>
                    <a:srgbClr val="0033B3"/>
                  </a:solidFill>
                  <a:latin typeface="Bahnschrift Light" panose="020B0502040204020203" pitchFamily="34" charset="0"/>
                </a:rPr>
                <a:t>False</a:t>
              </a:r>
              <a:r>
                <a:rPr lang="en-US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, </a:t>
              </a:r>
              <a:r>
                <a:rPr lang="en-US" sz="2000" dirty="0">
                  <a:solidFill>
                    <a:srgbClr val="660099"/>
                  </a:solidFill>
                  <a:latin typeface="Bahnschrift Light" panose="020B0502040204020203" pitchFamily="34" charset="0"/>
                </a:rPr>
                <a:t>height</a:t>
              </a:r>
              <a:r>
                <a:rPr lang="en-US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=</a:t>
              </a:r>
              <a:r>
                <a:rPr lang="en-US" sz="2000" dirty="0">
                  <a:solidFill>
                    <a:srgbClr val="0033B3"/>
                  </a:solidFill>
                  <a:latin typeface="Bahnschrift Light" panose="020B0502040204020203" pitchFamily="34" charset="0"/>
                </a:rPr>
                <a:t>False</a:t>
              </a:r>
              <a:r>
                <a:rPr lang="en-US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</a:p>
            <a:p>
              <a:endParaRPr lang="pt-BR" sz="2000" dirty="0">
                <a:solidFill>
                  <a:srgbClr val="080808"/>
                </a:solidFill>
                <a:effectLst/>
                <a:latin typeface="Bahnschrift Light" panose="020B0502040204020203" pitchFamily="34" charset="0"/>
                <a:ea typeface="MS Gothic" panose="020B0609070205080204" pitchFamily="49" charset="-128"/>
              </a:endParaRPr>
            </a:p>
          </p:txBody>
        </p:sp>
        <p:cxnSp>
          <p:nvCxnSpPr>
            <p:cNvPr id="47" name="Google Shape;1252;p51">
              <a:extLst>
                <a:ext uri="{FF2B5EF4-FFF2-40B4-BE49-F238E27FC236}">
                  <a16:creationId xmlns:a16="http://schemas.microsoft.com/office/drawing/2014/main" id="{B6F5224D-4F1E-41B8-AE74-A9724323D22F}"/>
                </a:ext>
              </a:extLst>
            </p:cNvPr>
            <p:cNvCxnSpPr>
              <a:cxnSpLocks/>
            </p:cNvCxnSpPr>
            <p:nvPr/>
          </p:nvCxnSpPr>
          <p:spPr>
            <a:xfrm>
              <a:off x="2919183" y="1389730"/>
              <a:ext cx="419464" cy="9589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1254;p51">
              <a:extLst>
                <a:ext uri="{FF2B5EF4-FFF2-40B4-BE49-F238E27FC236}">
                  <a16:creationId xmlns:a16="http://schemas.microsoft.com/office/drawing/2014/main" id="{48A33246-4A11-48D8-B68F-F5D6915D871D}"/>
                </a:ext>
              </a:extLst>
            </p:cNvPr>
            <p:cNvSpPr txBox="1">
              <a:spLocks/>
            </p:cNvSpPr>
            <p:nvPr/>
          </p:nvSpPr>
          <p:spPr>
            <a:xfrm>
              <a:off x="3261610" y="1171479"/>
              <a:ext cx="2045400" cy="60458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6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Título da Janela</a:t>
              </a:r>
            </a:p>
          </p:txBody>
        </p:sp>
        <p:sp>
          <p:nvSpPr>
            <p:cNvPr id="56" name="Google Shape;1254;p51">
              <a:extLst>
                <a:ext uri="{FF2B5EF4-FFF2-40B4-BE49-F238E27FC236}">
                  <a16:creationId xmlns:a16="http://schemas.microsoft.com/office/drawing/2014/main" id="{E7BDC987-4D48-471F-8A21-41F041ADAF2C}"/>
                </a:ext>
              </a:extLst>
            </p:cNvPr>
            <p:cNvSpPr txBox="1">
              <a:spLocks/>
            </p:cNvSpPr>
            <p:nvPr/>
          </p:nvSpPr>
          <p:spPr>
            <a:xfrm>
              <a:off x="4525451" y="1846849"/>
              <a:ext cx="2843429" cy="60458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6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Cor de fundo da janela</a:t>
              </a:r>
            </a:p>
          </p:txBody>
        </p:sp>
        <p:cxnSp>
          <p:nvCxnSpPr>
            <p:cNvPr id="60" name="Google Shape;1252;p51">
              <a:extLst>
                <a:ext uri="{FF2B5EF4-FFF2-40B4-BE49-F238E27FC236}">
                  <a16:creationId xmlns:a16="http://schemas.microsoft.com/office/drawing/2014/main" id="{C82215E3-4A64-4C0F-85C2-B682258C37B0}"/>
                </a:ext>
              </a:extLst>
            </p:cNvPr>
            <p:cNvCxnSpPr>
              <a:cxnSpLocks/>
            </p:cNvCxnSpPr>
            <p:nvPr/>
          </p:nvCxnSpPr>
          <p:spPr>
            <a:xfrm>
              <a:off x="4970033" y="2886158"/>
              <a:ext cx="44721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oval" w="med" len="med"/>
              <a:tailEnd type="oval" w="med" len="med"/>
            </a:ln>
          </p:spPr>
        </p:cxnSp>
        <p:sp>
          <p:nvSpPr>
            <p:cNvPr id="61" name="Google Shape;1254;p51">
              <a:extLst>
                <a:ext uri="{FF2B5EF4-FFF2-40B4-BE49-F238E27FC236}">
                  <a16:creationId xmlns:a16="http://schemas.microsoft.com/office/drawing/2014/main" id="{BA81E261-3D7C-4B49-B46D-B91260A12BF2}"/>
                </a:ext>
              </a:extLst>
            </p:cNvPr>
            <p:cNvSpPr txBox="1">
              <a:spLocks/>
            </p:cNvSpPr>
            <p:nvPr/>
          </p:nvSpPr>
          <p:spPr>
            <a:xfrm>
              <a:off x="5289851" y="2528235"/>
              <a:ext cx="3952135" cy="64517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6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Largura e altura da Janela / espaçamento esquerda para direita</a:t>
              </a:r>
            </a:p>
          </p:txBody>
        </p:sp>
        <p:cxnSp>
          <p:nvCxnSpPr>
            <p:cNvPr id="54" name="Google Shape;1252;p51">
              <a:extLst>
                <a:ext uri="{FF2B5EF4-FFF2-40B4-BE49-F238E27FC236}">
                  <a16:creationId xmlns:a16="http://schemas.microsoft.com/office/drawing/2014/main" id="{BD18FF13-C6C3-4D71-887E-ACA78C92D14F}"/>
                </a:ext>
              </a:extLst>
            </p:cNvPr>
            <p:cNvCxnSpPr>
              <a:cxnSpLocks/>
            </p:cNvCxnSpPr>
            <p:nvPr/>
          </p:nvCxnSpPr>
          <p:spPr>
            <a:xfrm>
              <a:off x="4141694" y="3490560"/>
              <a:ext cx="542209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oval" w="med" len="med"/>
              <a:tailEnd type="oval" w="med" len="med"/>
            </a:ln>
          </p:spPr>
        </p:cxnSp>
        <p:sp>
          <p:nvSpPr>
            <p:cNvPr id="57" name="Google Shape;1254;p51">
              <a:extLst>
                <a:ext uri="{FF2B5EF4-FFF2-40B4-BE49-F238E27FC236}">
                  <a16:creationId xmlns:a16="http://schemas.microsoft.com/office/drawing/2014/main" id="{91265982-2B9F-4EA9-A18E-2378E0455CCF}"/>
                </a:ext>
              </a:extLst>
            </p:cNvPr>
            <p:cNvSpPr txBox="1">
              <a:spLocks/>
            </p:cNvSpPr>
            <p:nvPr/>
          </p:nvSpPr>
          <p:spPr>
            <a:xfrm>
              <a:off x="4655888" y="3258839"/>
              <a:ext cx="2045400" cy="60458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6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Ícone da Janela</a:t>
              </a:r>
            </a:p>
          </p:txBody>
        </p:sp>
        <p:cxnSp>
          <p:nvCxnSpPr>
            <p:cNvPr id="58" name="Google Shape;1252;p51">
              <a:extLst>
                <a:ext uri="{FF2B5EF4-FFF2-40B4-BE49-F238E27FC236}">
                  <a16:creationId xmlns:a16="http://schemas.microsoft.com/office/drawing/2014/main" id="{27D04C3D-CB9C-4935-AFCB-F12CF0782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408" y="2057071"/>
              <a:ext cx="768592" cy="1346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oval" w="med" len="med"/>
              <a:tailEnd type="oval" w="med" len="med"/>
            </a:ln>
          </p:spPr>
        </p:cxnSp>
        <p:cxnSp>
          <p:nvCxnSpPr>
            <p:cNvPr id="59" name="Google Shape;1252;p51">
              <a:extLst>
                <a:ext uri="{FF2B5EF4-FFF2-40B4-BE49-F238E27FC236}">
                  <a16:creationId xmlns:a16="http://schemas.microsoft.com/office/drawing/2014/main" id="{CD743400-A094-4024-B1B8-EF3495F67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7286" y="4141645"/>
              <a:ext cx="768592" cy="1346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oval" w="med" len="med"/>
              <a:tailEnd type="oval" w="med" len="med"/>
            </a:ln>
          </p:spPr>
        </p:cxnSp>
        <p:sp>
          <p:nvSpPr>
            <p:cNvPr id="62" name="Google Shape;1254;p51">
              <a:extLst>
                <a:ext uri="{FF2B5EF4-FFF2-40B4-BE49-F238E27FC236}">
                  <a16:creationId xmlns:a16="http://schemas.microsoft.com/office/drawing/2014/main" id="{5CC97218-9F56-405F-A747-995FDC41CB50}"/>
                </a:ext>
              </a:extLst>
            </p:cNvPr>
            <p:cNvSpPr txBox="1">
              <a:spLocks/>
            </p:cNvSpPr>
            <p:nvPr/>
          </p:nvSpPr>
          <p:spPr>
            <a:xfrm>
              <a:off x="4637862" y="3909924"/>
              <a:ext cx="3859299" cy="60458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6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Tamanho mínimo limitado da Janela</a:t>
              </a:r>
            </a:p>
          </p:txBody>
        </p:sp>
        <p:cxnSp>
          <p:nvCxnSpPr>
            <p:cNvPr id="63" name="Google Shape;1252;p51">
              <a:extLst>
                <a:ext uri="{FF2B5EF4-FFF2-40B4-BE49-F238E27FC236}">
                  <a16:creationId xmlns:a16="http://schemas.microsoft.com/office/drawing/2014/main" id="{AD20EC15-08F0-4966-8F7E-F26366B5F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7296" y="4728775"/>
              <a:ext cx="768592" cy="1346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oval" w="med" len="med"/>
              <a:tailEnd type="oval" w="med" len="med"/>
            </a:ln>
          </p:spPr>
        </p:cxnSp>
        <p:sp>
          <p:nvSpPr>
            <p:cNvPr id="64" name="Google Shape;1254;p51">
              <a:extLst>
                <a:ext uri="{FF2B5EF4-FFF2-40B4-BE49-F238E27FC236}">
                  <a16:creationId xmlns:a16="http://schemas.microsoft.com/office/drawing/2014/main" id="{D3C2A846-E5C3-49E0-B770-2BF7D4F7468B}"/>
                </a:ext>
              </a:extLst>
            </p:cNvPr>
            <p:cNvSpPr txBox="1">
              <a:spLocks/>
            </p:cNvSpPr>
            <p:nvPr/>
          </p:nvSpPr>
          <p:spPr>
            <a:xfrm>
              <a:off x="4627873" y="4503567"/>
              <a:ext cx="3859299" cy="60458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6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Tamanho máximo limitado da Janela</a:t>
              </a:r>
            </a:p>
          </p:txBody>
        </p:sp>
      </p:grpSp>
      <p:cxnSp>
        <p:nvCxnSpPr>
          <p:cNvPr id="65" name="Google Shape;1252;p51">
            <a:extLst>
              <a:ext uri="{FF2B5EF4-FFF2-40B4-BE49-F238E27FC236}">
                <a16:creationId xmlns:a16="http://schemas.microsoft.com/office/drawing/2014/main" id="{D59F4E04-0ADF-41F8-BDFE-90650F238505}"/>
              </a:ext>
            </a:extLst>
          </p:cNvPr>
          <p:cNvCxnSpPr>
            <a:cxnSpLocks/>
          </p:cNvCxnSpPr>
          <p:nvPr/>
        </p:nvCxnSpPr>
        <p:spPr>
          <a:xfrm flipH="1">
            <a:off x="5678588" y="4927679"/>
            <a:ext cx="8751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66" name="Google Shape;1254;p51">
            <a:extLst>
              <a:ext uri="{FF2B5EF4-FFF2-40B4-BE49-F238E27FC236}">
                <a16:creationId xmlns:a16="http://schemas.microsoft.com/office/drawing/2014/main" id="{B7056ECB-81D2-42AB-858C-135F924BA815}"/>
              </a:ext>
            </a:extLst>
          </p:cNvPr>
          <p:cNvSpPr txBox="1">
            <a:spLocks/>
          </p:cNvSpPr>
          <p:nvPr/>
        </p:nvSpPr>
        <p:spPr>
          <a:xfrm>
            <a:off x="5491873" y="4683133"/>
            <a:ext cx="3859299" cy="60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Tamanho Único (Não pode alterar) </a:t>
            </a:r>
          </a:p>
        </p:txBody>
      </p:sp>
    </p:spTree>
    <p:extLst>
      <p:ext uri="{BB962C8B-B14F-4D97-AF65-F5344CB8AC3E}">
        <p14:creationId xmlns:p14="http://schemas.microsoft.com/office/powerpoint/2010/main" val="3545377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170706" y="112408"/>
            <a:ext cx="704813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Propriedades da janela Principal</a:t>
            </a:r>
            <a:endParaRPr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DCB28B96-10FB-4AC6-9BE3-B426471592E1}"/>
              </a:ext>
            </a:extLst>
          </p:cNvPr>
          <p:cNvSpPr/>
          <p:nvPr/>
        </p:nvSpPr>
        <p:spPr>
          <a:xfrm>
            <a:off x="265473" y="914185"/>
            <a:ext cx="8770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000" dirty="0">
                <a:latin typeface="Bahnschrift Light" panose="020B0502040204020203" pitchFamily="34" charset="0"/>
              </a:rPr>
              <a:t>Dimensões(tamanho) = Define o tamanho da janela e a altura da janela.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F12505D-ACBF-477E-BEEC-66E6AEDF30CB}"/>
              </a:ext>
            </a:extLst>
          </p:cNvPr>
          <p:cNvSpPr/>
          <p:nvPr/>
        </p:nvSpPr>
        <p:spPr>
          <a:xfrm>
            <a:off x="1970153" y="1480736"/>
            <a:ext cx="4798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err="1">
                <a:solidFill>
                  <a:srgbClr val="94558D"/>
                </a:solidFill>
                <a:latin typeface="Bahnschrift Light" panose="020B0502040204020203" pitchFamily="34" charset="0"/>
              </a:rPr>
              <a:t>self</a:t>
            </a:r>
            <a:r>
              <a:rPr lang="pt-BR" sz="20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.janela.geometry</a:t>
            </a:r>
            <a:r>
              <a:rPr lang="pt-BR" sz="2000" dirty="0">
                <a:solidFill>
                  <a:srgbClr val="080808"/>
                </a:solidFill>
                <a:latin typeface="Bahnschrift Light" panose="020B0502040204020203" pitchFamily="34" charset="0"/>
              </a:rPr>
              <a:t>(</a:t>
            </a:r>
            <a:r>
              <a:rPr lang="pt-BR" sz="2000" dirty="0">
                <a:solidFill>
                  <a:srgbClr val="067D17"/>
                </a:solidFill>
                <a:latin typeface="Bahnschrift Light" panose="020B0502040204020203" pitchFamily="34" charset="0"/>
              </a:rPr>
              <a:t>'300x200+550+150’</a:t>
            </a:r>
            <a:r>
              <a:rPr lang="pt-BR" sz="2000" dirty="0">
                <a:solidFill>
                  <a:srgbClr val="080808"/>
                </a:solidFill>
                <a:latin typeface="Bahnschrift Light" panose="020B0502040204020203" pitchFamily="34" charset="0"/>
              </a:rPr>
              <a:t>)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370925E-44A1-4E2A-893F-5917DBEB3995}"/>
              </a:ext>
            </a:extLst>
          </p:cNvPr>
          <p:cNvSpPr txBox="1"/>
          <p:nvPr/>
        </p:nvSpPr>
        <p:spPr>
          <a:xfrm>
            <a:off x="0" y="3415772"/>
            <a:ext cx="296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Largura da janela (300)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AA1E7CD-5D51-4746-8117-46704AFE6A44}"/>
              </a:ext>
            </a:extLst>
          </p:cNvPr>
          <p:cNvSpPr txBox="1"/>
          <p:nvPr/>
        </p:nvSpPr>
        <p:spPr>
          <a:xfrm>
            <a:off x="2830741" y="2154138"/>
            <a:ext cx="286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Altura da janela (200)</a:t>
            </a:r>
          </a:p>
        </p:txBody>
      </p: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3B933BA5-806F-4D59-A267-8A613442B8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89860" y="2200469"/>
            <a:ext cx="1402196" cy="6574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B9D3995-CDDE-4F4D-9293-28856952449D}"/>
              </a:ext>
            </a:extLst>
          </p:cNvPr>
          <p:cNvSpPr txBox="1"/>
          <p:nvPr/>
        </p:nvSpPr>
        <p:spPr>
          <a:xfrm>
            <a:off x="5794049" y="3303224"/>
            <a:ext cx="3686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Espaçamento a esquerda (150)</a:t>
            </a:r>
          </a:p>
          <a:p>
            <a:r>
              <a:rPr lang="pt-BR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Espaçamento do topo(100)</a:t>
            </a:r>
          </a:p>
          <a:p>
            <a:endParaRPr lang="pt-BR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3" name="Imagem 52" descr="janela.png">
            <a:extLst>
              <a:ext uri="{FF2B5EF4-FFF2-40B4-BE49-F238E27FC236}">
                <a16:creationId xmlns:a16="http://schemas.microsoft.com/office/drawing/2014/main" id="{C9A30457-9D39-4270-A15E-14CF123EF0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4961" y="2582417"/>
            <a:ext cx="3036033" cy="20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1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121;p48">
            <a:extLst>
              <a:ext uri="{FF2B5EF4-FFF2-40B4-BE49-F238E27FC236}">
                <a16:creationId xmlns:a16="http://schemas.microsoft.com/office/drawing/2014/main" id="{53650508-7FD2-4D26-B86C-9E5250CA6563}"/>
              </a:ext>
            </a:extLst>
          </p:cNvPr>
          <p:cNvSpPr txBox="1">
            <a:spLocks/>
          </p:cNvSpPr>
          <p:nvPr/>
        </p:nvSpPr>
        <p:spPr>
          <a:xfrm>
            <a:off x="176410" y="158210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Exemplo de utilização: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DB59A0-4FAE-4207-9DC5-7FEC94F473E6}"/>
              </a:ext>
            </a:extLst>
          </p:cNvPr>
          <p:cNvGrpSpPr/>
          <p:nvPr/>
        </p:nvGrpSpPr>
        <p:grpSpPr>
          <a:xfrm>
            <a:off x="176410" y="776349"/>
            <a:ext cx="5342263" cy="4307562"/>
            <a:chOff x="176410" y="1014089"/>
            <a:chExt cx="4578381" cy="3440780"/>
          </a:xfrm>
        </p:grpSpPr>
        <p:sp>
          <p:nvSpPr>
            <p:cNvPr id="1249" name="Google Shape;1249;p51"/>
            <p:cNvSpPr/>
            <p:nvPr/>
          </p:nvSpPr>
          <p:spPr>
            <a:xfrm>
              <a:off x="176410" y="1043398"/>
              <a:ext cx="4578381" cy="3411471"/>
            </a:xfrm>
            <a:prstGeom prst="roundRect">
              <a:avLst>
                <a:gd name="adj" fmla="val 16667"/>
              </a:avLst>
            </a:prstGeom>
            <a:solidFill>
              <a:srgbClr val="00899D"/>
            </a:solidFill>
            <a:ln w="19050" cap="flat" cmpd="sng">
              <a:solidFill>
                <a:srgbClr val="0089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176410" y="1014089"/>
              <a:ext cx="4455206" cy="3281959"/>
            </a:xfrm>
            <a:prstGeom prst="roundRect">
              <a:avLst>
                <a:gd name="adj" fmla="val 16667"/>
              </a:avLst>
            </a:prstGeom>
            <a:solidFill>
              <a:srgbClr val="F0F7ED"/>
            </a:solidFill>
            <a:ln w="19050" cap="flat" cmpd="sng">
              <a:solidFill>
                <a:srgbClr val="0089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1"/>
              <a:endParaRPr lang="pt-BR" sz="2667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E4DA8BD-7C01-499F-B691-51F8286A30AE}"/>
                </a:ext>
              </a:extLst>
            </p:cNvPr>
            <p:cNvSpPr/>
            <p:nvPr/>
          </p:nvSpPr>
          <p:spPr>
            <a:xfrm>
              <a:off x="299585" y="1223215"/>
              <a:ext cx="4455206" cy="31222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pt-BR" sz="1600" dirty="0" err="1">
                  <a:solidFill>
                    <a:srgbClr val="F48618"/>
                  </a:solidFill>
                  <a:latin typeface="Bahnschrift Light" panose="020B0502040204020203" pitchFamily="34" charset="0"/>
                </a:rPr>
                <a:t>from</a:t>
              </a:r>
              <a:r>
                <a:rPr lang="pt-BR" sz="1600" dirty="0">
                  <a:latin typeface="Bahnschrift Light" panose="020B0502040204020203" pitchFamily="34" charset="0"/>
                </a:rPr>
                <a:t> </a:t>
              </a:r>
              <a:r>
                <a:rPr lang="pt-BR" sz="1600" dirty="0" err="1">
                  <a:latin typeface="Bahnschrift Light" panose="020B0502040204020203" pitchFamily="34" charset="0"/>
                </a:rPr>
                <a:t>tkinter</a:t>
              </a:r>
              <a:r>
                <a:rPr lang="pt-BR" sz="1600" dirty="0">
                  <a:latin typeface="Bahnschrift Light" panose="020B0502040204020203" pitchFamily="34" charset="0"/>
                </a:rPr>
                <a:t> </a:t>
              </a:r>
              <a:r>
                <a:rPr lang="pt-BR" sz="1600" dirty="0" err="1">
                  <a:solidFill>
                    <a:srgbClr val="0070C0"/>
                  </a:solidFill>
                  <a:latin typeface="Bahnschrift Light" panose="020B0502040204020203" pitchFamily="34" charset="0"/>
                </a:rPr>
                <a:t>import</a:t>
              </a:r>
              <a:r>
                <a:rPr lang="pt-BR" sz="1600" dirty="0">
                  <a:solidFill>
                    <a:srgbClr val="0070C0"/>
                  </a:solidFill>
                  <a:latin typeface="Bahnschrift Light" panose="020B0502040204020203" pitchFamily="34" charset="0"/>
                </a:rPr>
                <a:t> * </a:t>
              </a:r>
            </a:p>
            <a:p>
              <a:pPr lvl="1"/>
              <a:r>
                <a:rPr lang="pt-BR" sz="1600" dirty="0" err="1">
                  <a:solidFill>
                    <a:srgbClr val="F48618"/>
                  </a:solidFill>
                  <a:latin typeface="Bahnschrift Light" panose="020B0502040204020203" pitchFamily="34" charset="0"/>
                </a:rPr>
                <a:t>import</a:t>
              </a:r>
              <a:r>
                <a:rPr lang="pt-BR" sz="1600" dirty="0">
                  <a:solidFill>
                    <a:srgbClr val="F48618"/>
                  </a:solidFill>
                  <a:latin typeface="Bahnschrift Light" panose="020B0502040204020203" pitchFamily="34" charset="0"/>
                </a:rPr>
                <a:t> </a:t>
              </a:r>
              <a:r>
                <a:rPr lang="pt-BR" sz="1600" dirty="0" err="1">
                  <a:latin typeface="Bahnschrift Light" panose="020B0502040204020203" pitchFamily="34" charset="0"/>
                </a:rPr>
                <a:t>tkinter</a:t>
              </a:r>
              <a:r>
                <a:rPr lang="pt-BR" sz="1600" dirty="0">
                  <a:latin typeface="Bahnschrift Light" panose="020B0502040204020203" pitchFamily="34" charset="0"/>
                </a:rPr>
                <a:t> </a:t>
              </a:r>
              <a:r>
                <a:rPr lang="pt-BR" sz="1600" dirty="0">
                  <a:solidFill>
                    <a:srgbClr val="0070C0"/>
                  </a:solidFill>
                  <a:latin typeface="Bahnschrift Light" panose="020B0502040204020203" pitchFamily="34" charset="0"/>
                </a:rPr>
                <a:t>as</a:t>
              </a:r>
              <a:r>
                <a:rPr lang="pt-BR" sz="1600" dirty="0">
                  <a:latin typeface="Bahnschrift Light" panose="020B0502040204020203" pitchFamily="34" charset="0"/>
                </a:rPr>
                <a:t> </a:t>
              </a:r>
              <a:r>
                <a:rPr lang="pt-BR" sz="1600" dirty="0" err="1">
                  <a:latin typeface="Bahnschrift Light" panose="020B0502040204020203" pitchFamily="34" charset="0"/>
                </a:rPr>
                <a:t>tk</a:t>
              </a:r>
              <a:r>
                <a:rPr lang="pt-BR" sz="1600" dirty="0">
                  <a:latin typeface="Bahnschrift Light" panose="020B0502040204020203" pitchFamily="34" charset="0"/>
                </a:rPr>
                <a:t> </a:t>
              </a:r>
            </a:p>
            <a:p>
              <a:pPr lvl="1"/>
              <a:endParaRPr lang="pt-BR" sz="1600" dirty="0">
                <a:latin typeface="Bahnschrift Light" panose="020B0502040204020203" pitchFamily="34" charset="0"/>
              </a:endParaRPr>
            </a:p>
            <a:p>
              <a:r>
                <a:rPr lang="pt-BR" sz="1600" dirty="0" err="1">
                  <a:solidFill>
                    <a:srgbClr val="0033B3"/>
                  </a:solidFill>
                  <a:latin typeface="Bahnschrift Light" panose="020B0502040204020203" pitchFamily="34" charset="0"/>
                </a:rPr>
                <a:t>class</a:t>
              </a:r>
              <a:r>
                <a:rPr lang="pt-BR" sz="1600" dirty="0">
                  <a:solidFill>
                    <a:srgbClr val="0033B3"/>
                  </a:solidFill>
                  <a:latin typeface="Bahnschrift Light" panose="020B0502040204020203" pitchFamily="34" charset="0"/>
                </a:rPr>
                <a:t> </a:t>
              </a:r>
              <a:r>
                <a:rPr lang="pt-BR" sz="1600" dirty="0" err="1">
                  <a:latin typeface="Bahnschrift Light" panose="020B0502040204020203" pitchFamily="34" charset="0"/>
                </a:rPr>
                <a:t>Janela_Principal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:</a:t>
              </a:r>
              <a:b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</a:b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    </a:t>
              </a:r>
              <a:r>
                <a:rPr lang="pt-BR" sz="1600" dirty="0" err="1">
                  <a:solidFill>
                    <a:srgbClr val="0033B3"/>
                  </a:solidFill>
                  <a:latin typeface="Bahnschrift Light" panose="020B0502040204020203" pitchFamily="34" charset="0"/>
                </a:rPr>
                <a:t>def</a:t>
              </a:r>
              <a:r>
                <a:rPr lang="pt-BR" sz="1600" dirty="0">
                  <a:solidFill>
                    <a:srgbClr val="0033B3"/>
                  </a:solidFill>
                  <a:latin typeface="Bahnschrift Light" panose="020B0502040204020203" pitchFamily="34" charset="0"/>
                </a:rPr>
                <a:t> </a:t>
              </a:r>
              <a:r>
                <a:rPr lang="pt-BR" sz="1600" dirty="0">
                  <a:solidFill>
                    <a:srgbClr val="B200B2"/>
                  </a:solidFill>
                  <a:latin typeface="Bahnschrift Light" panose="020B0502040204020203" pitchFamily="34" charset="0"/>
                </a:rPr>
                <a:t>__</a:t>
              </a:r>
              <a:r>
                <a:rPr lang="pt-BR" sz="1600" dirty="0" err="1">
                  <a:solidFill>
                    <a:srgbClr val="B200B2"/>
                  </a:solidFill>
                  <a:latin typeface="Bahnschrift Light" panose="020B0502040204020203" pitchFamily="34" charset="0"/>
                </a:rPr>
                <a:t>init</a:t>
              </a:r>
              <a:r>
                <a:rPr lang="pt-BR" sz="1600" dirty="0">
                  <a:solidFill>
                    <a:srgbClr val="B200B2"/>
                  </a:solidFill>
                  <a:latin typeface="Bahnschrift Light" panose="020B0502040204020203" pitchFamily="34" charset="0"/>
                </a:rPr>
                <a:t>__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</a:t>
              </a:r>
              <a:r>
                <a:rPr lang="pt-BR" sz="1600" dirty="0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, janela):</a:t>
              </a:r>
              <a:b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</a:b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        </a:t>
              </a:r>
              <a:r>
                <a:rPr lang="pt-BR" sz="16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16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 = janela</a:t>
              </a:r>
              <a:b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</a:b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        </a:t>
              </a:r>
              <a:r>
                <a:rPr lang="pt-BR" sz="16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16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.janela.title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</a:t>
              </a:r>
              <a:r>
                <a:rPr lang="pt-BR" sz="16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'Minha Primeira janela'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  <a:b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</a:b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        </a:t>
              </a:r>
              <a:r>
                <a:rPr lang="pt-BR" sz="16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16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[</a:t>
              </a:r>
              <a:r>
                <a:rPr lang="pt-BR" sz="16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'background'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] = (</a:t>
              </a:r>
              <a:r>
                <a:rPr lang="pt-BR" sz="16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</a:t>
              </a:r>
              <a:r>
                <a:rPr lang="pt-BR" sz="1600" dirty="0" err="1">
                  <a:solidFill>
                    <a:srgbClr val="067D17"/>
                  </a:solidFill>
                  <a:latin typeface="Bahnschrift Light" panose="020B0502040204020203" pitchFamily="34" charset="0"/>
                </a:rPr>
                <a:t>lightblue</a:t>
              </a:r>
              <a:r>
                <a:rPr lang="pt-BR" sz="16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  <a:b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</a:b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        </a:t>
              </a:r>
              <a:r>
                <a:rPr lang="pt-BR" sz="16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16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.janela.geometry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</a:t>
              </a:r>
              <a:r>
                <a:rPr lang="pt-BR" sz="16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'300x200+550+150'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  <a:b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</a:b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        </a:t>
              </a:r>
              <a:r>
                <a:rPr lang="pt-BR" sz="16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16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.janela.resizable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</a:t>
              </a:r>
              <a:r>
                <a:rPr lang="pt-BR" sz="1600" dirty="0" err="1">
                  <a:solidFill>
                    <a:srgbClr val="660099"/>
                  </a:solidFill>
                  <a:latin typeface="Bahnschrift Light" panose="020B0502040204020203" pitchFamily="34" charset="0"/>
                </a:rPr>
                <a:t>width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=</a:t>
              </a:r>
              <a:r>
                <a:rPr lang="pt-BR" sz="1600" dirty="0">
                  <a:solidFill>
                    <a:srgbClr val="0033B3"/>
                  </a:solidFill>
                  <a:latin typeface="Bahnschrift Light" panose="020B0502040204020203" pitchFamily="34" charset="0"/>
                </a:rPr>
                <a:t>False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, </a:t>
              </a:r>
              <a:r>
                <a:rPr lang="pt-BR" sz="1600" dirty="0" err="1">
                  <a:solidFill>
                    <a:srgbClr val="660099"/>
                  </a:solidFill>
                  <a:latin typeface="Bahnschrift Light" panose="020B0502040204020203" pitchFamily="34" charset="0"/>
                </a:rPr>
                <a:t>height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=</a:t>
              </a:r>
              <a:r>
                <a:rPr lang="pt-BR" sz="1600" dirty="0">
                  <a:solidFill>
                    <a:srgbClr val="0033B3"/>
                  </a:solidFill>
                  <a:latin typeface="Bahnschrift Light" panose="020B0502040204020203" pitchFamily="34" charset="0"/>
                </a:rPr>
                <a:t>False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  <a:b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</a:br>
              <a:b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</a:b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janela = </a:t>
              </a:r>
              <a:r>
                <a:rPr lang="pt-BR" sz="16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tk.Tk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()</a:t>
              </a:r>
              <a:b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</a:b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objeto = </a:t>
              </a:r>
              <a:r>
                <a:rPr lang="pt-BR" sz="16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Janela_Principal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(janela)</a:t>
              </a:r>
              <a:b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</a:br>
              <a:r>
                <a:rPr lang="pt-BR" sz="16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janela.mainloop</a:t>
              </a:r>
              <a:r>
                <a:rPr lang="pt-BR" sz="16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()</a:t>
              </a:r>
            </a:p>
            <a:p>
              <a:pPr lvl="1"/>
              <a:endParaRPr lang="pt-BR" sz="2400" dirty="0">
                <a:latin typeface="Bahnschrift Light" panose="020B0502040204020203" pitchFamily="34" charset="0"/>
              </a:endParaRPr>
            </a:p>
          </p:txBody>
        </p:sp>
      </p:grpSp>
      <p:cxnSp>
        <p:nvCxnSpPr>
          <p:cNvPr id="68" name="Google Shape;1252;p51">
            <a:extLst>
              <a:ext uri="{FF2B5EF4-FFF2-40B4-BE49-F238E27FC236}">
                <a16:creationId xmlns:a16="http://schemas.microsoft.com/office/drawing/2014/main" id="{E94616F0-47E4-4EB2-AD75-F9E3A800846A}"/>
              </a:ext>
            </a:extLst>
          </p:cNvPr>
          <p:cNvCxnSpPr>
            <a:cxnSpLocks/>
          </p:cNvCxnSpPr>
          <p:nvPr/>
        </p:nvCxnSpPr>
        <p:spPr>
          <a:xfrm flipV="1">
            <a:off x="4916607" y="2189126"/>
            <a:ext cx="1204132" cy="76524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pic>
        <p:nvPicPr>
          <p:cNvPr id="13" name="Imagem 12" descr="janela.png">
            <a:extLst>
              <a:ext uri="{FF2B5EF4-FFF2-40B4-BE49-F238E27FC236}">
                <a16:creationId xmlns:a16="http://schemas.microsoft.com/office/drawing/2014/main" id="{8D428229-90D5-4931-8110-087CA884A8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7354" y="1305243"/>
            <a:ext cx="2636510" cy="15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73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47"/>
          <p:cNvSpPr/>
          <p:nvPr/>
        </p:nvSpPr>
        <p:spPr>
          <a:xfrm>
            <a:off x="6393126" y="-270656"/>
            <a:ext cx="4214148" cy="6208707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876784" y="1643434"/>
            <a:ext cx="466903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 Pilares Gráficos</a:t>
            </a:r>
            <a:endParaRPr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47"/>
          <p:cNvGrpSpPr/>
          <p:nvPr/>
        </p:nvGrpSpPr>
        <p:grpSpPr>
          <a:xfrm rot="-1799928">
            <a:off x="6241036" y="253453"/>
            <a:ext cx="3138357" cy="5728742"/>
            <a:chOff x="4695550" y="1608975"/>
            <a:chExt cx="539625" cy="985050"/>
          </a:xfrm>
        </p:grpSpPr>
        <p:sp>
          <p:nvSpPr>
            <p:cNvPr id="1102" name="Google Shape;1102;p47"/>
            <p:cNvSpPr/>
            <p:nvPr/>
          </p:nvSpPr>
          <p:spPr>
            <a:xfrm>
              <a:off x="4695550" y="2300650"/>
              <a:ext cx="539625" cy="293375"/>
            </a:xfrm>
            <a:custGeom>
              <a:avLst/>
              <a:gdLst/>
              <a:ahLst/>
              <a:cxnLst/>
              <a:rect l="l" t="t" r="r" b="b"/>
              <a:pathLst>
                <a:path w="21585" h="11735" extrusionOk="0">
                  <a:moveTo>
                    <a:pt x="0" y="10471"/>
                  </a:moveTo>
                  <a:lnTo>
                    <a:pt x="0" y="6679"/>
                  </a:lnTo>
                  <a:cubicBezTo>
                    <a:pt x="525" y="6058"/>
                    <a:pt x="1312" y="5653"/>
                    <a:pt x="2195" y="5653"/>
                  </a:cubicBezTo>
                  <a:cubicBezTo>
                    <a:pt x="2815" y="5653"/>
                    <a:pt x="3387" y="5868"/>
                    <a:pt x="3864" y="6202"/>
                  </a:cubicBezTo>
                  <a:cubicBezTo>
                    <a:pt x="4007" y="5844"/>
                    <a:pt x="4365" y="5605"/>
                    <a:pt x="4794" y="5605"/>
                  </a:cubicBezTo>
                  <a:cubicBezTo>
                    <a:pt x="5200" y="5605"/>
                    <a:pt x="5605" y="5868"/>
                    <a:pt x="5748" y="6225"/>
                  </a:cubicBezTo>
                  <a:cubicBezTo>
                    <a:pt x="6035" y="6106"/>
                    <a:pt x="6345" y="6011"/>
                    <a:pt x="6679" y="6011"/>
                  </a:cubicBezTo>
                  <a:cubicBezTo>
                    <a:pt x="7108" y="6011"/>
                    <a:pt x="7561" y="6178"/>
                    <a:pt x="7919" y="6369"/>
                  </a:cubicBezTo>
                  <a:cubicBezTo>
                    <a:pt x="7990" y="5725"/>
                    <a:pt x="8515" y="5224"/>
                    <a:pt x="9183" y="5224"/>
                  </a:cubicBezTo>
                  <a:cubicBezTo>
                    <a:pt x="9302" y="5224"/>
                    <a:pt x="9421" y="5248"/>
                    <a:pt x="9493" y="5271"/>
                  </a:cubicBezTo>
                  <a:lnTo>
                    <a:pt x="9493" y="3721"/>
                  </a:lnTo>
                  <a:cubicBezTo>
                    <a:pt x="9493" y="3721"/>
                    <a:pt x="7752" y="3721"/>
                    <a:pt x="7466" y="2362"/>
                  </a:cubicBezTo>
                  <a:cubicBezTo>
                    <a:pt x="7179" y="978"/>
                    <a:pt x="11592" y="0"/>
                    <a:pt x="11592" y="0"/>
                  </a:cubicBezTo>
                  <a:cubicBezTo>
                    <a:pt x="11592" y="0"/>
                    <a:pt x="13428" y="382"/>
                    <a:pt x="13595" y="740"/>
                  </a:cubicBezTo>
                  <a:cubicBezTo>
                    <a:pt x="13738" y="1098"/>
                    <a:pt x="14096" y="2314"/>
                    <a:pt x="14096" y="2314"/>
                  </a:cubicBezTo>
                  <a:cubicBezTo>
                    <a:pt x="14096" y="2314"/>
                    <a:pt x="13977" y="3697"/>
                    <a:pt x="12689" y="3697"/>
                  </a:cubicBezTo>
                  <a:lnTo>
                    <a:pt x="12689" y="5605"/>
                  </a:lnTo>
                  <a:cubicBezTo>
                    <a:pt x="13261" y="5772"/>
                    <a:pt x="13786" y="6130"/>
                    <a:pt x="14144" y="6583"/>
                  </a:cubicBezTo>
                  <a:cubicBezTo>
                    <a:pt x="14382" y="6416"/>
                    <a:pt x="14692" y="6297"/>
                    <a:pt x="15026" y="6297"/>
                  </a:cubicBezTo>
                  <a:cubicBezTo>
                    <a:pt x="15312" y="6297"/>
                    <a:pt x="15551" y="6369"/>
                    <a:pt x="15789" y="6535"/>
                  </a:cubicBezTo>
                  <a:cubicBezTo>
                    <a:pt x="16147" y="5772"/>
                    <a:pt x="16886" y="5271"/>
                    <a:pt x="17769" y="5271"/>
                  </a:cubicBezTo>
                  <a:cubicBezTo>
                    <a:pt x="18604" y="5271"/>
                    <a:pt x="19343" y="5748"/>
                    <a:pt x="19701" y="6464"/>
                  </a:cubicBezTo>
                  <a:cubicBezTo>
                    <a:pt x="19987" y="6249"/>
                    <a:pt x="20345" y="6130"/>
                    <a:pt x="20750" y="6130"/>
                  </a:cubicBezTo>
                  <a:cubicBezTo>
                    <a:pt x="21036" y="6130"/>
                    <a:pt x="21346" y="6225"/>
                    <a:pt x="21585" y="6345"/>
                  </a:cubicBezTo>
                  <a:lnTo>
                    <a:pt x="21585" y="9421"/>
                  </a:lnTo>
                  <a:cubicBezTo>
                    <a:pt x="21346" y="9565"/>
                    <a:pt x="21036" y="9636"/>
                    <a:pt x="20750" y="9636"/>
                  </a:cubicBezTo>
                  <a:cubicBezTo>
                    <a:pt x="20178" y="9636"/>
                    <a:pt x="19677" y="9350"/>
                    <a:pt x="19343" y="8944"/>
                  </a:cubicBezTo>
                  <a:cubicBezTo>
                    <a:pt x="18961" y="9350"/>
                    <a:pt x="18389" y="9636"/>
                    <a:pt x="17769" y="9636"/>
                  </a:cubicBezTo>
                  <a:cubicBezTo>
                    <a:pt x="17006" y="9636"/>
                    <a:pt x="16386" y="9278"/>
                    <a:pt x="15980" y="8706"/>
                  </a:cubicBezTo>
                  <a:cubicBezTo>
                    <a:pt x="15742" y="8944"/>
                    <a:pt x="15384" y="9087"/>
                    <a:pt x="15026" y="9087"/>
                  </a:cubicBezTo>
                  <a:lnTo>
                    <a:pt x="14835" y="9087"/>
                  </a:lnTo>
                  <a:cubicBezTo>
                    <a:pt x="14597" y="10590"/>
                    <a:pt x="13309" y="11735"/>
                    <a:pt x="11735" y="11735"/>
                  </a:cubicBezTo>
                  <a:cubicBezTo>
                    <a:pt x="10256" y="11735"/>
                    <a:pt x="8992" y="10709"/>
                    <a:pt x="8658" y="9326"/>
                  </a:cubicBezTo>
                  <a:cubicBezTo>
                    <a:pt x="8276" y="10065"/>
                    <a:pt x="7537" y="10542"/>
                    <a:pt x="6631" y="10542"/>
                  </a:cubicBezTo>
                  <a:cubicBezTo>
                    <a:pt x="5891" y="10542"/>
                    <a:pt x="5247" y="10185"/>
                    <a:pt x="4818" y="9660"/>
                  </a:cubicBezTo>
                  <a:cubicBezTo>
                    <a:pt x="4365" y="10709"/>
                    <a:pt x="3363" y="11449"/>
                    <a:pt x="2147" y="11449"/>
                  </a:cubicBezTo>
                  <a:cubicBezTo>
                    <a:pt x="1312" y="11473"/>
                    <a:pt x="525" y="11091"/>
                    <a:pt x="0" y="10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4854750" y="2289925"/>
              <a:ext cx="221225" cy="85875"/>
            </a:xfrm>
            <a:custGeom>
              <a:avLst/>
              <a:gdLst/>
              <a:ahLst/>
              <a:cxnLst/>
              <a:rect l="l" t="t" r="r" b="b"/>
              <a:pathLst>
                <a:path w="8849" h="3435" extrusionOk="0">
                  <a:moveTo>
                    <a:pt x="1098" y="2815"/>
                  </a:moveTo>
                  <a:cubicBezTo>
                    <a:pt x="0" y="2361"/>
                    <a:pt x="1455" y="0"/>
                    <a:pt x="1455" y="0"/>
                  </a:cubicBezTo>
                  <a:lnTo>
                    <a:pt x="7394" y="0"/>
                  </a:lnTo>
                  <a:cubicBezTo>
                    <a:pt x="7394" y="0"/>
                    <a:pt x="8849" y="2338"/>
                    <a:pt x="7752" y="2815"/>
                  </a:cubicBezTo>
                  <a:cubicBezTo>
                    <a:pt x="6202" y="3435"/>
                    <a:pt x="2648" y="3435"/>
                    <a:pt x="1098" y="281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5078350" y="2064525"/>
              <a:ext cx="110325" cy="245100"/>
            </a:xfrm>
            <a:custGeom>
              <a:avLst/>
              <a:gdLst/>
              <a:ahLst/>
              <a:cxnLst/>
              <a:rect l="l" t="t" r="r" b="b"/>
              <a:pathLst>
                <a:path w="4413" h="9804" extrusionOk="0">
                  <a:moveTo>
                    <a:pt x="1145" y="1"/>
                  </a:moveTo>
                  <a:cubicBezTo>
                    <a:pt x="1145" y="1"/>
                    <a:pt x="3316" y="2219"/>
                    <a:pt x="3482" y="2410"/>
                  </a:cubicBezTo>
                  <a:cubicBezTo>
                    <a:pt x="3673" y="2577"/>
                    <a:pt x="3816" y="2887"/>
                    <a:pt x="3840" y="3292"/>
                  </a:cubicBezTo>
                  <a:cubicBezTo>
                    <a:pt x="3888" y="3721"/>
                    <a:pt x="4341" y="9064"/>
                    <a:pt x="4389" y="9326"/>
                  </a:cubicBezTo>
                  <a:cubicBezTo>
                    <a:pt x="4413" y="9612"/>
                    <a:pt x="4198" y="9803"/>
                    <a:pt x="3793" y="9684"/>
                  </a:cubicBezTo>
                  <a:cubicBezTo>
                    <a:pt x="3363" y="9541"/>
                    <a:pt x="0" y="8181"/>
                    <a:pt x="0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4741450" y="2064525"/>
              <a:ext cx="110350" cy="245100"/>
            </a:xfrm>
            <a:custGeom>
              <a:avLst/>
              <a:gdLst/>
              <a:ahLst/>
              <a:cxnLst/>
              <a:rect l="l" t="t" r="r" b="b"/>
              <a:pathLst>
                <a:path w="4414" h="9804" extrusionOk="0">
                  <a:moveTo>
                    <a:pt x="3292" y="1"/>
                  </a:moveTo>
                  <a:cubicBezTo>
                    <a:pt x="3292" y="1"/>
                    <a:pt x="1098" y="2219"/>
                    <a:pt x="931" y="2410"/>
                  </a:cubicBezTo>
                  <a:cubicBezTo>
                    <a:pt x="740" y="2577"/>
                    <a:pt x="597" y="2887"/>
                    <a:pt x="573" y="3292"/>
                  </a:cubicBezTo>
                  <a:cubicBezTo>
                    <a:pt x="549" y="3721"/>
                    <a:pt x="72" y="9064"/>
                    <a:pt x="25" y="9326"/>
                  </a:cubicBezTo>
                  <a:cubicBezTo>
                    <a:pt x="1" y="9612"/>
                    <a:pt x="216" y="9803"/>
                    <a:pt x="621" y="9684"/>
                  </a:cubicBezTo>
                  <a:cubicBezTo>
                    <a:pt x="1050" y="9541"/>
                    <a:pt x="4413" y="8181"/>
                    <a:pt x="4413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771275" y="1609575"/>
              <a:ext cx="387000" cy="724500"/>
            </a:xfrm>
            <a:custGeom>
              <a:avLst/>
              <a:gdLst/>
              <a:ahLst/>
              <a:cxnLst/>
              <a:rect l="l" t="t" r="r" b="b"/>
              <a:pathLst>
                <a:path w="15480" h="28980" extrusionOk="0">
                  <a:moveTo>
                    <a:pt x="11759" y="28240"/>
                  </a:moveTo>
                  <a:cubicBezTo>
                    <a:pt x="14215" y="27000"/>
                    <a:pt x="15479" y="9875"/>
                    <a:pt x="10638" y="3054"/>
                  </a:cubicBezTo>
                  <a:cubicBezTo>
                    <a:pt x="8658" y="239"/>
                    <a:pt x="7156" y="1"/>
                    <a:pt x="5033" y="2791"/>
                  </a:cubicBezTo>
                  <a:cubicBezTo>
                    <a:pt x="0" y="9446"/>
                    <a:pt x="1264" y="27000"/>
                    <a:pt x="3769" y="28264"/>
                  </a:cubicBezTo>
                  <a:cubicBezTo>
                    <a:pt x="5319" y="28979"/>
                    <a:pt x="10232" y="28979"/>
                    <a:pt x="11759" y="2824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938825" y="1617925"/>
              <a:ext cx="219450" cy="713150"/>
            </a:xfrm>
            <a:custGeom>
              <a:avLst/>
              <a:gdLst/>
              <a:ahLst/>
              <a:cxnLst/>
              <a:rect l="l" t="t" r="r" b="b"/>
              <a:pathLst>
                <a:path w="8778" h="28526" extrusionOk="0">
                  <a:moveTo>
                    <a:pt x="5057" y="27906"/>
                  </a:moveTo>
                  <a:cubicBezTo>
                    <a:pt x="7513" y="26666"/>
                    <a:pt x="8777" y="9541"/>
                    <a:pt x="3936" y="2720"/>
                  </a:cubicBezTo>
                  <a:cubicBezTo>
                    <a:pt x="2505" y="669"/>
                    <a:pt x="1360" y="1"/>
                    <a:pt x="0" y="812"/>
                  </a:cubicBezTo>
                  <a:cubicBezTo>
                    <a:pt x="573" y="1146"/>
                    <a:pt x="1169" y="1789"/>
                    <a:pt x="1837" y="2720"/>
                  </a:cubicBezTo>
                  <a:cubicBezTo>
                    <a:pt x="6655" y="9541"/>
                    <a:pt x="5414" y="26689"/>
                    <a:pt x="2934" y="27906"/>
                  </a:cubicBezTo>
                  <a:cubicBezTo>
                    <a:pt x="2338" y="28192"/>
                    <a:pt x="1241" y="28383"/>
                    <a:pt x="0" y="28430"/>
                  </a:cubicBezTo>
                  <a:cubicBezTo>
                    <a:pt x="1908" y="28526"/>
                    <a:pt x="4126" y="28359"/>
                    <a:pt x="5057" y="27906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801075" y="1608975"/>
              <a:ext cx="327975" cy="551575"/>
            </a:xfrm>
            <a:custGeom>
              <a:avLst/>
              <a:gdLst/>
              <a:ahLst/>
              <a:cxnLst/>
              <a:rect l="l" t="t" r="r" b="b"/>
              <a:pathLst>
                <a:path w="13119" h="22063" extrusionOk="0">
                  <a:moveTo>
                    <a:pt x="12594" y="21371"/>
                  </a:moveTo>
                  <a:cubicBezTo>
                    <a:pt x="13119" y="15480"/>
                    <a:pt x="12475" y="7275"/>
                    <a:pt x="9446" y="3030"/>
                  </a:cubicBezTo>
                  <a:cubicBezTo>
                    <a:pt x="7466" y="239"/>
                    <a:pt x="5964" y="1"/>
                    <a:pt x="3841" y="2791"/>
                  </a:cubicBezTo>
                  <a:cubicBezTo>
                    <a:pt x="716" y="6941"/>
                    <a:pt x="1" y="15361"/>
                    <a:pt x="549" y="21371"/>
                  </a:cubicBezTo>
                  <a:cubicBezTo>
                    <a:pt x="3889" y="22063"/>
                    <a:pt x="9255" y="22063"/>
                    <a:pt x="12594" y="213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92900" y="1862400"/>
              <a:ext cx="144325" cy="144325"/>
            </a:xfrm>
            <a:custGeom>
              <a:avLst/>
              <a:gdLst/>
              <a:ahLst/>
              <a:cxnLst/>
              <a:rect l="l" t="t" r="r" b="b"/>
              <a:pathLst>
                <a:path w="5773" h="5773" extrusionOk="0">
                  <a:moveTo>
                    <a:pt x="2887" y="5772"/>
                  </a:moveTo>
                  <a:cubicBezTo>
                    <a:pt x="4485" y="5772"/>
                    <a:pt x="5773" y="4460"/>
                    <a:pt x="5773" y="2886"/>
                  </a:cubicBezTo>
                  <a:cubicBezTo>
                    <a:pt x="5773" y="1288"/>
                    <a:pt x="4461" y="0"/>
                    <a:pt x="2887" y="0"/>
                  </a:cubicBezTo>
                  <a:cubicBezTo>
                    <a:pt x="1289" y="0"/>
                    <a:pt x="1" y="1312"/>
                    <a:pt x="1" y="2886"/>
                  </a:cubicBezTo>
                  <a:cubicBezTo>
                    <a:pt x="1" y="4460"/>
                    <a:pt x="1313" y="5772"/>
                    <a:pt x="2887" y="577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4941200" y="2114025"/>
              <a:ext cx="48325" cy="168175"/>
            </a:xfrm>
            <a:custGeom>
              <a:avLst/>
              <a:gdLst/>
              <a:ahLst/>
              <a:cxnLst/>
              <a:rect l="l" t="t" r="r" b="b"/>
              <a:pathLst>
                <a:path w="1933" h="6727" extrusionOk="0">
                  <a:moveTo>
                    <a:pt x="1575" y="6249"/>
                  </a:moveTo>
                  <a:cubicBezTo>
                    <a:pt x="1885" y="5915"/>
                    <a:pt x="1933" y="5200"/>
                    <a:pt x="1933" y="4484"/>
                  </a:cubicBezTo>
                  <a:cubicBezTo>
                    <a:pt x="1933" y="3793"/>
                    <a:pt x="1265" y="453"/>
                    <a:pt x="1217" y="358"/>
                  </a:cubicBezTo>
                  <a:cubicBezTo>
                    <a:pt x="1169" y="0"/>
                    <a:pt x="788" y="48"/>
                    <a:pt x="716" y="358"/>
                  </a:cubicBezTo>
                  <a:cubicBezTo>
                    <a:pt x="692" y="453"/>
                    <a:pt x="1" y="3793"/>
                    <a:pt x="1" y="4484"/>
                  </a:cubicBezTo>
                  <a:cubicBezTo>
                    <a:pt x="1" y="5176"/>
                    <a:pt x="72" y="5891"/>
                    <a:pt x="359" y="6249"/>
                  </a:cubicBezTo>
                  <a:cubicBezTo>
                    <a:pt x="788" y="6726"/>
                    <a:pt x="1169" y="6726"/>
                    <a:pt x="1575" y="6249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4840450" y="1608975"/>
              <a:ext cx="250450" cy="211700"/>
            </a:xfrm>
            <a:custGeom>
              <a:avLst/>
              <a:gdLst/>
              <a:ahLst/>
              <a:cxnLst/>
              <a:rect l="l" t="t" r="r" b="b"/>
              <a:pathLst>
                <a:path w="10018" h="8468" extrusionOk="0">
                  <a:moveTo>
                    <a:pt x="10017" y="7895"/>
                  </a:moveTo>
                  <a:cubicBezTo>
                    <a:pt x="9516" y="6011"/>
                    <a:pt x="8801" y="4342"/>
                    <a:pt x="7871" y="3030"/>
                  </a:cubicBezTo>
                  <a:cubicBezTo>
                    <a:pt x="5891" y="239"/>
                    <a:pt x="4389" y="1"/>
                    <a:pt x="2266" y="2791"/>
                  </a:cubicBezTo>
                  <a:cubicBezTo>
                    <a:pt x="1288" y="4103"/>
                    <a:pt x="549" y="5844"/>
                    <a:pt x="0" y="7776"/>
                  </a:cubicBezTo>
                  <a:cubicBezTo>
                    <a:pt x="1646" y="8229"/>
                    <a:pt x="3434" y="8468"/>
                    <a:pt x="5247" y="8468"/>
                  </a:cubicBezTo>
                  <a:cubicBezTo>
                    <a:pt x="6917" y="8468"/>
                    <a:pt x="8538" y="8253"/>
                    <a:pt x="10017" y="7895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4938825" y="1629850"/>
              <a:ext cx="152075" cy="186075"/>
            </a:xfrm>
            <a:custGeom>
              <a:avLst/>
              <a:gdLst/>
              <a:ahLst/>
              <a:cxnLst/>
              <a:rect l="l" t="t" r="r" b="b"/>
              <a:pathLst>
                <a:path w="6083" h="7443" extrusionOk="0">
                  <a:moveTo>
                    <a:pt x="2481" y="573"/>
                  </a:moveTo>
                  <a:lnTo>
                    <a:pt x="2481" y="573"/>
                  </a:lnTo>
                  <a:cubicBezTo>
                    <a:pt x="2433" y="502"/>
                    <a:pt x="2362" y="478"/>
                    <a:pt x="2314" y="406"/>
                  </a:cubicBezTo>
                  <a:lnTo>
                    <a:pt x="2314" y="406"/>
                  </a:lnTo>
                  <a:cubicBezTo>
                    <a:pt x="2266" y="406"/>
                    <a:pt x="2266" y="382"/>
                    <a:pt x="2242" y="382"/>
                  </a:cubicBezTo>
                  <a:lnTo>
                    <a:pt x="2218" y="382"/>
                  </a:lnTo>
                  <a:cubicBezTo>
                    <a:pt x="2147" y="358"/>
                    <a:pt x="2099" y="335"/>
                    <a:pt x="2051" y="287"/>
                  </a:cubicBezTo>
                  <a:lnTo>
                    <a:pt x="2028" y="287"/>
                  </a:lnTo>
                  <a:cubicBezTo>
                    <a:pt x="2004" y="287"/>
                    <a:pt x="2004" y="263"/>
                    <a:pt x="1980" y="263"/>
                  </a:cubicBezTo>
                  <a:lnTo>
                    <a:pt x="1932" y="263"/>
                  </a:lnTo>
                  <a:cubicBezTo>
                    <a:pt x="1908" y="239"/>
                    <a:pt x="1885" y="239"/>
                    <a:pt x="1861" y="239"/>
                  </a:cubicBezTo>
                  <a:lnTo>
                    <a:pt x="1813" y="239"/>
                  </a:lnTo>
                  <a:cubicBezTo>
                    <a:pt x="1813" y="239"/>
                    <a:pt x="1789" y="239"/>
                    <a:pt x="1789" y="215"/>
                  </a:cubicBezTo>
                  <a:lnTo>
                    <a:pt x="1765" y="215"/>
                  </a:lnTo>
                  <a:cubicBezTo>
                    <a:pt x="1765" y="215"/>
                    <a:pt x="1741" y="215"/>
                    <a:pt x="1741" y="168"/>
                  </a:cubicBezTo>
                  <a:lnTo>
                    <a:pt x="1741" y="168"/>
                  </a:lnTo>
                  <a:cubicBezTo>
                    <a:pt x="1741" y="120"/>
                    <a:pt x="1741" y="120"/>
                    <a:pt x="2481" y="573"/>
                  </a:cubicBezTo>
                  <a:close/>
                  <a:moveTo>
                    <a:pt x="2481" y="573"/>
                  </a:moveTo>
                  <a:cubicBezTo>
                    <a:pt x="2958" y="955"/>
                    <a:pt x="3435" y="1479"/>
                    <a:pt x="3936" y="2195"/>
                  </a:cubicBezTo>
                  <a:cubicBezTo>
                    <a:pt x="4866" y="3507"/>
                    <a:pt x="5557" y="5176"/>
                    <a:pt x="6082" y="7060"/>
                  </a:cubicBezTo>
                  <a:cubicBezTo>
                    <a:pt x="5438" y="7204"/>
                    <a:pt x="4747" y="7371"/>
                    <a:pt x="4055" y="7442"/>
                  </a:cubicBezTo>
                  <a:cubicBezTo>
                    <a:pt x="3554" y="5415"/>
                    <a:pt x="2815" y="3602"/>
                    <a:pt x="1813" y="2195"/>
                  </a:cubicBezTo>
                  <a:cubicBezTo>
                    <a:pt x="1193" y="1312"/>
                    <a:pt x="597" y="645"/>
                    <a:pt x="0" y="287"/>
                  </a:cubicBezTo>
                  <a:cubicBezTo>
                    <a:pt x="24" y="263"/>
                    <a:pt x="72" y="263"/>
                    <a:pt x="96" y="239"/>
                  </a:cubicBezTo>
                  <a:lnTo>
                    <a:pt x="96" y="239"/>
                  </a:lnTo>
                  <a:cubicBezTo>
                    <a:pt x="191" y="168"/>
                    <a:pt x="263" y="144"/>
                    <a:pt x="334" y="120"/>
                  </a:cubicBezTo>
                  <a:lnTo>
                    <a:pt x="334" y="120"/>
                  </a:lnTo>
                  <a:cubicBezTo>
                    <a:pt x="382" y="96"/>
                    <a:pt x="454" y="96"/>
                    <a:pt x="477" y="48"/>
                  </a:cubicBezTo>
                  <a:lnTo>
                    <a:pt x="477" y="48"/>
                  </a:lnTo>
                  <a:cubicBezTo>
                    <a:pt x="525" y="48"/>
                    <a:pt x="549" y="48"/>
                    <a:pt x="549" y="25"/>
                  </a:cubicBezTo>
                  <a:lnTo>
                    <a:pt x="549" y="25"/>
                  </a:lnTo>
                  <a:cubicBezTo>
                    <a:pt x="573" y="25"/>
                    <a:pt x="597" y="25"/>
                    <a:pt x="620" y="1"/>
                  </a:cubicBezTo>
                  <a:lnTo>
                    <a:pt x="620" y="1"/>
                  </a:lnTo>
                  <a:lnTo>
                    <a:pt x="692" y="1"/>
                  </a:lnTo>
                  <a:lnTo>
                    <a:pt x="716" y="1"/>
                  </a:lnTo>
                  <a:lnTo>
                    <a:pt x="787" y="1"/>
                  </a:lnTo>
                  <a:lnTo>
                    <a:pt x="787" y="1"/>
                  </a:lnTo>
                  <a:lnTo>
                    <a:pt x="859" y="1"/>
                  </a:lnTo>
                  <a:lnTo>
                    <a:pt x="907" y="1"/>
                  </a:lnTo>
                  <a:lnTo>
                    <a:pt x="954" y="1"/>
                  </a:lnTo>
                  <a:lnTo>
                    <a:pt x="1002" y="1"/>
                  </a:lnTo>
                  <a:lnTo>
                    <a:pt x="1050" y="1"/>
                  </a:lnTo>
                  <a:lnTo>
                    <a:pt x="1074" y="1"/>
                  </a:lnTo>
                  <a:lnTo>
                    <a:pt x="1145" y="1"/>
                  </a:lnTo>
                  <a:lnTo>
                    <a:pt x="1169" y="1"/>
                  </a:lnTo>
                  <a:lnTo>
                    <a:pt x="1241" y="1"/>
                  </a:lnTo>
                  <a:lnTo>
                    <a:pt x="1264" y="1"/>
                  </a:lnTo>
                  <a:lnTo>
                    <a:pt x="1312" y="1"/>
                  </a:lnTo>
                  <a:lnTo>
                    <a:pt x="1360" y="1"/>
                  </a:lnTo>
                  <a:lnTo>
                    <a:pt x="1384" y="1"/>
                  </a:lnTo>
                  <a:lnTo>
                    <a:pt x="1408" y="1"/>
                  </a:lnTo>
                  <a:lnTo>
                    <a:pt x="1479" y="1"/>
                  </a:lnTo>
                  <a:lnTo>
                    <a:pt x="1527" y="1"/>
                  </a:lnTo>
                  <a:lnTo>
                    <a:pt x="1551" y="1"/>
                  </a:lnTo>
                  <a:lnTo>
                    <a:pt x="1598" y="1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4913175" y="1881475"/>
              <a:ext cx="104375" cy="104375"/>
            </a:xfrm>
            <a:custGeom>
              <a:avLst/>
              <a:gdLst/>
              <a:ahLst/>
              <a:cxnLst/>
              <a:rect l="l" t="t" r="r" b="b"/>
              <a:pathLst>
                <a:path w="4175" h="4175" extrusionOk="0">
                  <a:moveTo>
                    <a:pt x="2076" y="4174"/>
                  </a:moveTo>
                  <a:cubicBezTo>
                    <a:pt x="3244" y="4174"/>
                    <a:pt x="4175" y="3268"/>
                    <a:pt x="4175" y="2099"/>
                  </a:cubicBezTo>
                  <a:cubicBezTo>
                    <a:pt x="4175" y="931"/>
                    <a:pt x="3244" y="1"/>
                    <a:pt x="2076" y="1"/>
                  </a:cubicBezTo>
                  <a:cubicBezTo>
                    <a:pt x="907" y="1"/>
                    <a:pt x="1" y="931"/>
                    <a:pt x="1" y="2099"/>
                  </a:cubicBezTo>
                  <a:cubicBezTo>
                    <a:pt x="1" y="3268"/>
                    <a:pt x="955" y="4174"/>
                    <a:pt x="2076" y="4174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4923325" y="1891625"/>
              <a:ext cx="85875" cy="86475"/>
            </a:xfrm>
            <a:custGeom>
              <a:avLst/>
              <a:gdLst/>
              <a:ahLst/>
              <a:cxnLst/>
              <a:rect l="l" t="t" r="r" b="b"/>
              <a:pathLst>
                <a:path w="3435" h="3459" extrusionOk="0">
                  <a:moveTo>
                    <a:pt x="2695" y="239"/>
                  </a:moveTo>
                  <a:lnTo>
                    <a:pt x="239" y="2671"/>
                  </a:lnTo>
                  <a:cubicBezTo>
                    <a:pt x="119" y="2528"/>
                    <a:pt x="72" y="2337"/>
                    <a:pt x="0" y="2170"/>
                  </a:cubicBezTo>
                  <a:lnTo>
                    <a:pt x="2171" y="0"/>
                  </a:lnTo>
                  <a:cubicBezTo>
                    <a:pt x="2361" y="48"/>
                    <a:pt x="2528" y="143"/>
                    <a:pt x="2695" y="239"/>
                  </a:cubicBezTo>
                  <a:close/>
                  <a:moveTo>
                    <a:pt x="3101" y="644"/>
                  </a:moveTo>
                  <a:lnTo>
                    <a:pt x="620" y="3124"/>
                  </a:lnTo>
                  <a:cubicBezTo>
                    <a:pt x="859" y="3291"/>
                    <a:pt x="1169" y="3411"/>
                    <a:pt x="1479" y="3458"/>
                  </a:cubicBezTo>
                  <a:lnTo>
                    <a:pt x="3435" y="1503"/>
                  </a:lnTo>
                  <a:cubicBezTo>
                    <a:pt x="3411" y="1193"/>
                    <a:pt x="3292" y="883"/>
                    <a:pt x="3101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" name="Google Shape;1116;p47"/>
          <p:cNvSpPr/>
          <p:nvPr/>
        </p:nvSpPr>
        <p:spPr>
          <a:xfrm>
            <a:off x="8221500" y="978450"/>
            <a:ext cx="278700" cy="2787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5E0029AF-C43C-40BE-9D98-91E5E058BBC8}"/>
              </a:ext>
            </a:extLst>
          </p:cNvPr>
          <p:cNvSpPr/>
          <p:nvPr/>
        </p:nvSpPr>
        <p:spPr>
          <a:xfrm>
            <a:off x="1831219" y="2537287"/>
            <a:ext cx="50857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1 – Widgets (componentes da tela);</a:t>
            </a:r>
            <a:endParaRPr lang="pt-BR" sz="1800" dirty="0">
              <a:solidFill>
                <a:srgbClr val="0070C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r>
              <a:rPr lang="pt-BR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2 – </a:t>
            </a:r>
            <a:r>
              <a:rPr lang="pt-BR" sz="20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Gereciadores</a:t>
            </a:r>
            <a:r>
              <a:rPr lang="pt-BR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 de leiautes;</a:t>
            </a:r>
          </a:p>
          <a:p>
            <a:pPr lvl="1"/>
            <a:r>
              <a:rPr lang="pt-BR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3 – Eventos.</a:t>
            </a:r>
            <a:endParaRPr lang="pt-BR" sz="2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61"/>
          <p:cNvSpPr/>
          <p:nvPr/>
        </p:nvSpPr>
        <p:spPr>
          <a:xfrm>
            <a:off x="311972" y="1022150"/>
            <a:ext cx="8197326" cy="4134811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Google Shape;1028;p44">
            <a:extLst>
              <a:ext uri="{FF2B5EF4-FFF2-40B4-BE49-F238E27FC236}">
                <a16:creationId xmlns:a16="http://schemas.microsoft.com/office/drawing/2014/main" id="{A9DFB0F0-8DAC-4E1D-A572-8DC54D568FF3}"/>
              </a:ext>
            </a:extLst>
          </p:cNvPr>
          <p:cNvSpPr txBox="1">
            <a:spLocks/>
          </p:cNvSpPr>
          <p:nvPr/>
        </p:nvSpPr>
        <p:spPr>
          <a:xfrm>
            <a:off x="997074" y="180350"/>
            <a:ext cx="477978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pt-BR" sz="4400" dirty="0">
                <a:solidFill>
                  <a:schemeClr val="accent2"/>
                </a:solidFill>
                <a:latin typeface="Amatic SC" panose="020B0604020202020204" charset="-79"/>
                <a:cs typeface="Amatic SC" panose="020B0604020202020204" charset="-79"/>
              </a:rPr>
              <a:t>Experiências profissionais</a:t>
            </a:r>
          </a:p>
        </p:txBody>
      </p:sp>
      <p:sp>
        <p:nvSpPr>
          <p:cNvPr id="10" name="Google Shape;1029;p44">
            <a:extLst>
              <a:ext uri="{FF2B5EF4-FFF2-40B4-BE49-F238E27FC236}">
                <a16:creationId xmlns:a16="http://schemas.microsoft.com/office/drawing/2014/main" id="{E27B26E3-C660-41EA-87D2-18C03FAFBDCF}"/>
              </a:ext>
            </a:extLst>
          </p:cNvPr>
          <p:cNvSpPr txBox="1">
            <a:spLocks/>
          </p:cNvSpPr>
          <p:nvPr/>
        </p:nvSpPr>
        <p:spPr>
          <a:xfrm>
            <a:off x="997074" y="1822228"/>
            <a:ext cx="3513304" cy="2265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accent2"/>
                </a:solidFill>
                <a:latin typeface="Bahnschrift" panose="020B0502040204020203" pitchFamily="34" charset="0"/>
              </a:rPr>
              <a:t>SENAC – RECIFE (2024)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Projeto Transforme-se </a:t>
            </a:r>
          </a:p>
          <a:p>
            <a:endParaRPr lang="pt-BR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pt-BR" dirty="0">
                <a:solidFill>
                  <a:schemeClr val="accent2"/>
                </a:solidFill>
                <a:latin typeface="Bahnschrift" panose="020B0502040204020203" pitchFamily="34" charset="0"/>
              </a:rPr>
              <a:t>UNINASSAU – PAULISTA (2024)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Back-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End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 Frameworks</a:t>
            </a:r>
          </a:p>
          <a:p>
            <a:endParaRPr lang="pt-BR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pt-BR" dirty="0">
                <a:solidFill>
                  <a:schemeClr val="accent2"/>
                </a:solidFill>
                <a:latin typeface="Bahnschrift" panose="020B0502040204020203" pitchFamily="34" charset="0"/>
              </a:rPr>
              <a:t>UNIBRA (2023 e 2024)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Segurança da Informação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Fundamentos de Banco de Dados</a:t>
            </a:r>
          </a:p>
          <a:p>
            <a:endParaRPr lang="pt-BR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endParaRPr lang="pt-BR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4F69362-EF33-4822-9102-B89B53B1F48F}"/>
              </a:ext>
            </a:extLst>
          </p:cNvPr>
          <p:cNvSpPr/>
          <p:nvPr/>
        </p:nvSpPr>
        <p:spPr>
          <a:xfrm>
            <a:off x="4691564" y="1097952"/>
            <a:ext cx="363654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latin typeface="Bahnschrift" panose="020B0502040204020203" pitchFamily="34" charset="0"/>
              </a:rPr>
              <a:t>UNI SÃO MIGUEL (2023)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Banco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Lógica de Programação</a:t>
            </a:r>
          </a:p>
          <a:p>
            <a:endParaRPr lang="pt-BR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pt-BR" dirty="0">
                <a:solidFill>
                  <a:schemeClr val="accent2"/>
                </a:solidFill>
                <a:latin typeface="Bahnschrift" panose="020B0502040204020203" pitchFamily="34" charset="0"/>
              </a:rPr>
              <a:t>SENAC – RECIFE (2023)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Curso Técnico de Informática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Programador de Sistemas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Aprendizagem em Desenvolvimento de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Ensino Médio Técnico</a:t>
            </a:r>
          </a:p>
          <a:p>
            <a:endParaRPr lang="pt-BR" dirty="0">
              <a:solidFill>
                <a:schemeClr val="accent2"/>
              </a:solidFill>
              <a:latin typeface="Bahnschrift" panose="020B0502040204020203" pitchFamily="34" charset="0"/>
            </a:endParaRPr>
          </a:p>
          <a:p>
            <a:r>
              <a:rPr lang="pt-BR" dirty="0">
                <a:solidFill>
                  <a:schemeClr val="accent2"/>
                </a:solidFill>
                <a:latin typeface="Bahnschrift" panose="020B0502040204020203" pitchFamily="34" charset="0"/>
              </a:rPr>
              <a:t>SENAC – RECIFE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Programação em Python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Recursos Tecnológicos (área de vendas)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2"/>
              </a:solidFill>
              <a:latin typeface="Bahnschrift" panose="020B0502040204020203" pitchFamily="34" charset="0"/>
            </a:endParaRPr>
          </a:p>
          <a:p>
            <a:r>
              <a:rPr lang="pt-BR" dirty="0">
                <a:solidFill>
                  <a:schemeClr val="accent2"/>
                </a:solidFill>
                <a:latin typeface="Bahnschrift" panose="020B0502040204020203" pitchFamily="34" charset="0"/>
              </a:rPr>
              <a:t>UEPB – PARAÍBA – 2018/2019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Tutora de Engenharia de Software</a:t>
            </a:r>
          </a:p>
          <a:p>
            <a:endParaRPr lang="pt-BR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60"/>
          <p:cNvSpPr txBox="1">
            <a:spLocks noGrp="1"/>
          </p:cNvSpPr>
          <p:nvPr>
            <p:ph type="title"/>
          </p:nvPr>
        </p:nvSpPr>
        <p:spPr>
          <a:xfrm>
            <a:off x="80054" y="-101887"/>
            <a:ext cx="4659214" cy="7970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Widgets (componentes)</a:t>
            </a:r>
            <a:endParaRPr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63F00BF-1F0B-45BC-B174-9AF668E7F4B8}"/>
              </a:ext>
            </a:extLst>
          </p:cNvPr>
          <p:cNvGrpSpPr/>
          <p:nvPr/>
        </p:nvGrpSpPr>
        <p:grpSpPr>
          <a:xfrm>
            <a:off x="951916" y="626100"/>
            <a:ext cx="5836854" cy="543001"/>
            <a:chOff x="1054600" y="897601"/>
            <a:chExt cx="5836854" cy="543001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D34A64-23AD-455E-8214-6C577EED13D5}"/>
                </a:ext>
              </a:extLst>
            </p:cNvPr>
            <p:cNvSpPr/>
            <p:nvPr/>
          </p:nvSpPr>
          <p:spPr>
            <a:xfrm>
              <a:off x="1805745" y="897601"/>
              <a:ext cx="50857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pt-BR" sz="24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Criando nomes para os campos</a:t>
              </a: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EA3EB6B-FDCC-481C-B936-F5052CD58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4600" y="897601"/>
              <a:ext cx="628738" cy="543001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B6F0A0D-670B-4D12-86D2-84FFC24735FD}"/>
              </a:ext>
            </a:extLst>
          </p:cNvPr>
          <p:cNvGrpSpPr/>
          <p:nvPr/>
        </p:nvGrpSpPr>
        <p:grpSpPr>
          <a:xfrm>
            <a:off x="703866" y="1216533"/>
            <a:ext cx="7736268" cy="1493658"/>
            <a:chOff x="748094" y="1643076"/>
            <a:chExt cx="7736268" cy="1493658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E9290B5D-21E4-4387-911A-540E1FFCB52F}"/>
                </a:ext>
              </a:extLst>
            </p:cNvPr>
            <p:cNvSpPr/>
            <p:nvPr/>
          </p:nvSpPr>
          <p:spPr>
            <a:xfrm>
              <a:off x="748094" y="1643076"/>
              <a:ext cx="768992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.nome_botao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 = 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tk.Label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</a:t>
              </a:r>
              <a:r>
                <a:rPr lang="pt-BR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, </a:t>
              </a:r>
              <a:r>
                <a:rPr lang="pt-BR" sz="2000" dirty="0" err="1">
                  <a:solidFill>
                    <a:srgbClr val="660099"/>
                  </a:solidFill>
                  <a:latin typeface="Bahnschrift Light" panose="020B0502040204020203" pitchFamily="34" charset="0"/>
                </a:rPr>
                <a:t>text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=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'Entrar'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, </a:t>
              </a:r>
              <a:r>
                <a:rPr lang="pt-BR" sz="2000" dirty="0" err="1">
                  <a:solidFill>
                    <a:srgbClr val="660099"/>
                  </a:solidFill>
                  <a:latin typeface="Bahnschrift Light" panose="020B0502040204020203" pitchFamily="34" charset="0"/>
                </a:rPr>
                <a:t>bg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=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</a:t>
              </a:r>
              <a:r>
                <a:rPr lang="pt-BR" sz="2000" dirty="0" err="1">
                  <a:solidFill>
                    <a:srgbClr val="067D17"/>
                  </a:solidFill>
                  <a:latin typeface="Bahnschrift Light" panose="020B0502040204020203" pitchFamily="34" charset="0"/>
                </a:rPr>
                <a:t>lightblue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’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</a:p>
            <a:p>
              <a:r>
                <a:rPr lang="pt-BR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.nome_botao.pack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()</a:t>
              </a:r>
            </a:p>
          </p:txBody>
        </p:sp>
        <p:cxnSp>
          <p:nvCxnSpPr>
            <p:cNvPr id="33" name="Google Shape;1252;p51">
              <a:extLst>
                <a:ext uri="{FF2B5EF4-FFF2-40B4-BE49-F238E27FC236}">
                  <a16:creationId xmlns:a16="http://schemas.microsoft.com/office/drawing/2014/main" id="{1AF5A50B-EF0E-434A-87B7-95A07E628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2001" y="2163338"/>
              <a:ext cx="925550" cy="613316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oval" w="med" len="med"/>
              <a:tailEnd type="oval" w="med" len="med"/>
            </a:ln>
          </p:spPr>
        </p:cxn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B483E9C-2CFC-4C44-BD4F-1C83D86B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4095" y="2326996"/>
              <a:ext cx="2810267" cy="809738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C4D3DE0-610A-45FE-B2C0-7DB622F8CC30}"/>
              </a:ext>
            </a:extLst>
          </p:cNvPr>
          <p:cNvGrpSpPr/>
          <p:nvPr/>
        </p:nvGrpSpPr>
        <p:grpSpPr>
          <a:xfrm>
            <a:off x="951916" y="2870373"/>
            <a:ext cx="5984331" cy="1267415"/>
            <a:chOff x="1064126" y="3420544"/>
            <a:chExt cx="5984331" cy="1267415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F88F41DE-44A9-4A6E-9144-90D342D1848D}"/>
                </a:ext>
              </a:extLst>
            </p:cNvPr>
            <p:cNvSpPr/>
            <p:nvPr/>
          </p:nvSpPr>
          <p:spPr>
            <a:xfrm>
              <a:off x="1805745" y="3420544"/>
              <a:ext cx="50857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pt-BR" sz="24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Criando os botões na janela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BDB057FB-D008-4189-A753-F52BC41BB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4126" y="3441797"/>
              <a:ext cx="609685" cy="419158"/>
            </a:xfrm>
            <a:prstGeom prst="rect">
              <a:avLst/>
            </a:prstGeom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19011BD-C129-4B85-8E5B-97786EEDD852}"/>
                </a:ext>
              </a:extLst>
            </p:cNvPr>
            <p:cNvSpPr/>
            <p:nvPr/>
          </p:nvSpPr>
          <p:spPr>
            <a:xfrm>
              <a:off x="1064126" y="3980073"/>
              <a:ext cx="59843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.botao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 = 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tk.Button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</a:t>
              </a:r>
              <a:r>
                <a:rPr lang="pt-BR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.janela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, </a:t>
              </a:r>
              <a:r>
                <a:rPr lang="pt-BR" sz="2000" dirty="0" err="1">
                  <a:solidFill>
                    <a:srgbClr val="660099"/>
                  </a:solidFill>
                  <a:latin typeface="Bahnschrift Light" panose="020B0502040204020203" pitchFamily="34" charset="0"/>
                </a:rPr>
                <a:t>text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=</a:t>
              </a:r>
              <a:r>
                <a:rPr lang="pt-BR" sz="2000" dirty="0">
                  <a:solidFill>
                    <a:srgbClr val="067D17"/>
                  </a:solidFill>
                  <a:latin typeface="Bahnschrift Light" panose="020B0502040204020203" pitchFamily="34" charset="0"/>
                </a:rPr>
                <a:t>'Clique aqui'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)</a:t>
              </a:r>
              <a:b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</a:br>
              <a:r>
                <a:rPr lang="pt-BR" sz="2000" dirty="0" err="1">
                  <a:solidFill>
                    <a:srgbClr val="94558D"/>
                  </a:solidFill>
                  <a:latin typeface="Bahnschrift Light" panose="020B0502040204020203" pitchFamily="34" charset="0"/>
                </a:rPr>
                <a:t>self</a:t>
              </a:r>
              <a:r>
                <a:rPr lang="pt-BR" sz="2000" dirty="0" err="1">
                  <a:solidFill>
                    <a:srgbClr val="080808"/>
                  </a:solidFill>
                  <a:latin typeface="Bahnschrift Light" panose="020B0502040204020203" pitchFamily="34" charset="0"/>
                </a:rPr>
                <a:t>.botao.pack</a:t>
              </a:r>
              <a:r>
                <a:rPr lang="pt-BR" sz="2000" dirty="0">
                  <a:solidFill>
                    <a:srgbClr val="080808"/>
                  </a:solidFill>
                  <a:latin typeface="Bahnschrift Light" panose="020B0502040204020203" pitchFamily="34" charset="0"/>
                </a:rPr>
                <a:t>()</a:t>
              </a:r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FECE70C4-D07E-4A22-AB9F-0660E62B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393" y="4079189"/>
            <a:ext cx="2800741" cy="876422"/>
          </a:xfrm>
          <a:prstGeom prst="rect">
            <a:avLst/>
          </a:prstGeom>
        </p:spPr>
      </p:pic>
      <p:cxnSp>
        <p:nvCxnSpPr>
          <p:cNvPr id="48" name="Google Shape;1252;p51">
            <a:extLst>
              <a:ext uri="{FF2B5EF4-FFF2-40B4-BE49-F238E27FC236}">
                <a16:creationId xmlns:a16="http://schemas.microsoft.com/office/drawing/2014/main" id="{6E940D25-3518-489C-81F2-697175CBA074}"/>
              </a:ext>
            </a:extLst>
          </p:cNvPr>
          <p:cNvCxnSpPr>
            <a:cxnSpLocks/>
          </p:cNvCxnSpPr>
          <p:nvPr/>
        </p:nvCxnSpPr>
        <p:spPr>
          <a:xfrm flipH="1" flipV="1">
            <a:off x="4434847" y="3971334"/>
            <a:ext cx="925550" cy="61331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14372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50"/>
          <p:cNvSpPr txBox="1">
            <a:spLocks noGrp="1"/>
          </p:cNvSpPr>
          <p:nvPr>
            <p:ph type="title"/>
          </p:nvPr>
        </p:nvSpPr>
        <p:spPr>
          <a:xfrm>
            <a:off x="5075699" y="1211551"/>
            <a:ext cx="3734813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Definir fonte no </a:t>
            </a:r>
            <a:r>
              <a:rPr lang="pt-BR" sz="28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Tkinter</a:t>
            </a:r>
            <a:endParaRPr sz="28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67" name="Google Shape;1167;p50"/>
          <p:cNvSpPr txBox="1">
            <a:spLocks noGrp="1"/>
          </p:cNvSpPr>
          <p:nvPr>
            <p:ph type="subTitle" idx="1"/>
          </p:nvPr>
        </p:nvSpPr>
        <p:spPr>
          <a:xfrm>
            <a:off x="5678126" y="2519551"/>
            <a:ext cx="3465873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Bahnschrift Light" panose="020B0502040204020203" pitchFamily="34" charset="0"/>
              </a:rPr>
              <a:t>Maneiras de inserir fontes no </a:t>
            </a:r>
            <a:r>
              <a:rPr lang="pt-BR" dirty="0" err="1">
                <a:latin typeface="Bahnschrift Light" panose="020B0502040204020203" pitchFamily="34" charset="0"/>
              </a:rPr>
              <a:t>tkinter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1168" name="Google Shape;1168;p50"/>
          <p:cNvSpPr/>
          <p:nvPr/>
        </p:nvSpPr>
        <p:spPr>
          <a:xfrm>
            <a:off x="830605" y="615803"/>
            <a:ext cx="972600" cy="9726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50"/>
          <p:cNvSpPr/>
          <p:nvPr/>
        </p:nvSpPr>
        <p:spPr>
          <a:xfrm>
            <a:off x="1303550" y="1042800"/>
            <a:ext cx="3210300" cy="32103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1" name="Google Shape;1171;p50"/>
          <p:cNvGrpSpPr/>
          <p:nvPr/>
        </p:nvGrpSpPr>
        <p:grpSpPr>
          <a:xfrm>
            <a:off x="3008642" y="3795488"/>
            <a:ext cx="773208" cy="773394"/>
            <a:chOff x="1347125" y="349025"/>
            <a:chExt cx="4978800" cy="4980000"/>
          </a:xfrm>
        </p:grpSpPr>
        <p:sp>
          <p:nvSpPr>
            <p:cNvPr id="1172" name="Google Shape;1172;p5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50"/>
          <p:cNvSpPr/>
          <p:nvPr/>
        </p:nvSpPr>
        <p:spPr>
          <a:xfrm>
            <a:off x="3490075" y="716600"/>
            <a:ext cx="142200" cy="1422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50"/>
          <p:cNvSpPr/>
          <p:nvPr/>
        </p:nvSpPr>
        <p:spPr>
          <a:xfrm>
            <a:off x="3693850" y="858800"/>
            <a:ext cx="486600" cy="486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BB8B26-A5C7-472B-ADA4-B49A2B63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550" y="1417236"/>
            <a:ext cx="3096057" cy="2457793"/>
          </a:xfrm>
          <a:prstGeom prst="rect">
            <a:avLst/>
          </a:prstGeom>
        </p:spPr>
      </p:pic>
      <p:sp>
        <p:nvSpPr>
          <p:cNvPr id="33" name="Google Shape;1167;p50">
            <a:extLst>
              <a:ext uri="{FF2B5EF4-FFF2-40B4-BE49-F238E27FC236}">
                <a16:creationId xmlns:a16="http://schemas.microsoft.com/office/drawing/2014/main" id="{C83D820C-32DB-45CE-AD39-B230EFA62FF6}"/>
              </a:ext>
            </a:extLst>
          </p:cNvPr>
          <p:cNvSpPr txBox="1">
            <a:spLocks/>
          </p:cNvSpPr>
          <p:nvPr/>
        </p:nvSpPr>
        <p:spPr>
          <a:xfrm>
            <a:off x="1527587" y="3749176"/>
            <a:ext cx="2542968" cy="24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sz="10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Fonte: </a:t>
            </a:r>
            <a:r>
              <a:rPr lang="en-US" sz="1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Imagem</a:t>
            </a:r>
            <a:r>
              <a:rPr lang="en-US" sz="10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retirada</a:t>
            </a:r>
            <a:r>
              <a:rPr lang="en-US" sz="1000" dirty="0">
                <a:solidFill>
                  <a:schemeClr val="bg1"/>
                </a:solidFill>
                <a:latin typeface="Bahnschrift Light" panose="020B0502040204020203" pitchFamily="34" charset="0"/>
              </a:rPr>
              <a:t> do site </a:t>
            </a:r>
            <a:r>
              <a:rPr lang="en-US" sz="10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DelfStack</a:t>
            </a:r>
            <a:endParaRPr lang="en-US" sz="1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67981" y="-61202"/>
            <a:ext cx="704813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Propriedades das Fontes</a:t>
            </a:r>
            <a:endParaRPr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E58A3A-5D0C-40E2-9E11-FD389432C0C5}"/>
              </a:ext>
            </a:extLst>
          </p:cNvPr>
          <p:cNvSpPr/>
          <p:nvPr/>
        </p:nvSpPr>
        <p:spPr>
          <a:xfrm>
            <a:off x="551889" y="3504922"/>
            <a:ext cx="7024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94558D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self</a:t>
            </a:r>
            <a:r>
              <a:rPr lang="pt-BR" sz="1800" dirty="0" err="1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.texto_exemplo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 = </a:t>
            </a:r>
            <a:r>
              <a:rPr lang="pt-BR" sz="1800" dirty="0" err="1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tk.Label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(</a:t>
            </a:r>
            <a:r>
              <a:rPr lang="pt-BR" sz="1800" dirty="0" err="1">
                <a:solidFill>
                  <a:srgbClr val="94558D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self</a:t>
            </a:r>
            <a:r>
              <a:rPr lang="pt-BR" sz="1800" dirty="0" err="1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.janela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, </a:t>
            </a:r>
            <a:r>
              <a:rPr lang="pt-BR" sz="1800" dirty="0" err="1">
                <a:solidFill>
                  <a:srgbClr val="660099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text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=</a:t>
            </a:r>
            <a:r>
              <a:rPr lang="pt-BR" sz="1800" dirty="0">
                <a:solidFill>
                  <a:srgbClr val="067D17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'Inserindo fonte'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)</a:t>
            </a:r>
            <a:b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</a:br>
            <a:r>
              <a:rPr lang="pt-BR" sz="1800" dirty="0" err="1">
                <a:solidFill>
                  <a:srgbClr val="94558D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self</a:t>
            </a:r>
            <a:r>
              <a:rPr lang="pt-BR" sz="1800" dirty="0" err="1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.texto_exemplo.pack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()</a:t>
            </a:r>
          </a:p>
          <a:p>
            <a:b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</a:br>
            <a:r>
              <a:rPr lang="pt-BR" sz="1800" dirty="0" err="1">
                <a:solidFill>
                  <a:srgbClr val="94558D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self</a:t>
            </a:r>
            <a:r>
              <a:rPr lang="pt-BR" sz="1800" dirty="0" err="1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.texto_exemplo</a:t>
            </a:r>
            <a:r>
              <a:rPr lang="pt-BR" sz="1800" b="1" dirty="0" err="1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.configure</a:t>
            </a:r>
            <a:r>
              <a:rPr lang="pt-BR" sz="1800" b="1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(</a:t>
            </a:r>
            <a:r>
              <a:rPr lang="pt-BR" sz="1800" b="1" dirty="0" err="1">
                <a:solidFill>
                  <a:srgbClr val="660099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font</a:t>
            </a:r>
            <a:r>
              <a:rPr lang="pt-BR" sz="1800" b="1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=(</a:t>
            </a:r>
            <a:r>
              <a:rPr lang="pt-BR" sz="1800" b="1" dirty="0">
                <a:solidFill>
                  <a:srgbClr val="067D17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"Courier"</a:t>
            </a:r>
            <a:r>
              <a:rPr lang="pt-BR" sz="1800" b="1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, </a:t>
            </a:r>
            <a:r>
              <a:rPr lang="pt-BR" sz="1800" b="1" dirty="0">
                <a:solidFill>
                  <a:srgbClr val="1750EB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16</a:t>
            </a:r>
            <a:r>
              <a:rPr lang="pt-BR" sz="1800" b="1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, </a:t>
            </a:r>
            <a:r>
              <a:rPr lang="pt-BR" sz="1800" b="1" dirty="0">
                <a:solidFill>
                  <a:srgbClr val="067D17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"</a:t>
            </a:r>
            <a:r>
              <a:rPr lang="pt-BR" sz="1800" b="1" dirty="0" err="1">
                <a:solidFill>
                  <a:srgbClr val="067D17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italic</a:t>
            </a:r>
            <a:r>
              <a:rPr lang="pt-BR" sz="1800" b="1" dirty="0">
                <a:solidFill>
                  <a:srgbClr val="067D17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"</a:t>
            </a:r>
            <a:r>
              <a:rPr lang="pt-BR" sz="1800" b="1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))</a:t>
            </a:r>
            <a:endParaRPr lang="pt-BR" sz="1800" b="1" dirty="0">
              <a:solidFill>
                <a:srgbClr val="080808"/>
              </a:solidFill>
              <a:effectLst/>
              <a:latin typeface="Bahnschrift Light" panose="020B0502040204020203" pitchFamily="34" charset="0"/>
              <a:ea typeface="MS Gothic" panose="020B0609070205080204" pitchFamily="49" charset="-128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B37339-92DF-455D-9342-627C2A7F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723" y="3967026"/>
            <a:ext cx="1867161" cy="80021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DE829627-4DD5-4E89-97BC-029231715BBD}"/>
              </a:ext>
            </a:extLst>
          </p:cNvPr>
          <p:cNvGrpSpPr/>
          <p:nvPr/>
        </p:nvGrpSpPr>
        <p:grpSpPr>
          <a:xfrm>
            <a:off x="314449" y="2634682"/>
            <a:ext cx="5718496" cy="515157"/>
            <a:chOff x="1956396" y="2064627"/>
            <a:chExt cx="5718496" cy="515157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8126E6F2-6E62-46CE-9728-103D2CB0152B}"/>
                </a:ext>
              </a:extLst>
            </p:cNvPr>
            <p:cNvSpPr/>
            <p:nvPr/>
          </p:nvSpPr>
          <p:spPr>
            <a:xfrm>
              <a:off x="2589183" y="2064627"/>
              <a:ext cx="50857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pt-BR" sz="24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Chamando a propriedade </a:t>
              </a:r>
              <a:r>
                <a:rPr lang="pt-BR" sz="2400" b="1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configure</a:t>
              </a:r>
            </a:p>
          </p:txBody>
        </p:sp>
        <p:sp>
          <p:nvSpPr>
            <p:cNvPr id="38" name="Google Shape;1021;p43">
              <a:extLst>
                <a:ext uri="{FF2B5EF4-FFF2-40B4-BE49-F238E27FC236}">
                  <a16:creationId xmlns:a16="http://schemas.microsoft.com/office/drawing/2014/main" id="{36DE1066-FC55-4183-92D7-75926BA34074}"/>
                </a:ext>
              </a:extLst>
            </p:cNvPr>
            <p:cNvSpPr txBox="1">
              <a:spLocks/>
            </p:cNvSpPr>
            <p:nvPr/>
          </p:nvSpPr>
          <p:spPr>
            <a:xfrm>
              <a:off x="1956396" y="2088625"/>
              <a:ext cx="737625" cy="49115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3600" b="1" dirty="0">
                  <a:solidFill>
                    <a:schemeClr val="accent2"/>
                  </a:solidFill>
                  <a:latin typeface="Roboto" panose="020B0604020202020204" charset="0"/>
                  <a:ea typeface="Roboto" panose="020B0604020202020204" charset="0"/>
                </a:rPr>
                <a:t>02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CA99906-C632-4619-BA77-5E53FAD8FF89}"/>
              </a:ext>
            </a:extLst>
          </p:cNvPr>
          <p:cNvGrpSpPr/>
          <p:nvPr/>
        </p:nvGrpSpPr>
        <p:grpSpPr>
          <a:xfrm>
            <a:off x="314449" y="712042"/>
            <a:ext cx="5772370" cy="491159"/>
            <a:chOff x="1951020" y="688172"/>
            <a:chExt cx="5772370" cy="491159"/>
          </a:xfrm>
        </p:grpSpPr>
        <p:sp>
          <p:nvSpPr>
            <p:cNvPr id="37" name="Google Shape;1021;p43">
              <a:extLst>
                <a:ext uri="{FF2B5EF4-FFF2-40B4-BE49-F238E27FC236}">
                  <a16:creationId xmlns:a16="http://schemas.microsoft.com/office/drawing/2014/main" id="{967462DE-0028-44E5-8473-7DC2439E4470}"/>
                </a:ext>
              </a:extLst>
            </p:cNvPr>
            <p:cNvSpPr txBox="1">
              <a:spLocks/>
            </p:cNvSpPr>
            <p:nvPr/>
          </p:nvSpPr>
          <p:spPr>
            <a:xfrm>
              <a:off x="1951020" y="688172"/>
              <a:ext cx="737625" cy="49115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3600" b="1" dirty="0">
                  <a:solidFill>
                    <a:schemeClr val="accent2"/>
                  </a:solidFill>
                  <a:latin typeface="Roboto" panose="020B0604020202020204" charset="0"/>
                  <a:ea typeface="Roboto" panose="020B0604020202020204" charset="0"/>
                </a:rPr>
                <a:t>01</a:t>
              </a:r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49FE9BC7-95DA-497E-8FFC-9950FB297FAB}"/>
                </a:ext>
              </a:extLst>
            </p:cNvPr>
            <p:cNvSpPr/>
            <p:nvPr/>
          </p:nvSpPr>
          <p:spPr>
            <a:xfrm>
              <a:off x="2637681" y="717646"/>
              <a:ext cx="50857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pt-BR" sz="24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Chamando o comando </a:t>
              </a:r>
              <a:r>
                <a:rPr lang="pt-BR" sz="2400" b="1" dirty="0" err="1">
                  <a:latin typeface="MS Gothic" panose="020B0609070205080204" pitchFamily="49" charset="-128"/>
                  <a:ea typeface="MS Gothic" panose="020B0609070205080204" pitchFamily="49" charset="-128"/>
                </a:rPr>
                <a:t>font</a:t>
              </a:r>
              <a:endParaRPr lang="pt-BR" sz="2400" b="1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FC9B3358-95FD-4451-984C-91338674BC85}"/>
              </a:ext>
            </a:extLst>
          </p:cNvPr>
          <p:cNvSpPr/>
          <p:nvPr/>
        </p:nvSpPr>
        <p:spPr>
          <a:xfrm>
            <a:off x="451821" y="1461666"/>
            <a:ext cx="8456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94558D"/>
                </a:solidFill>
                <a:latin typeface="Bahnschrift Light" panose="020B0502040204020203" pitchFamily="34" charset="0"/>
              </a:rPr>
              <a:t>self</a:t>
            </a:r>
            <a:r>
              <a:rPr lang="pt-BR" sz="18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.texto_exemplo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</a:rPr>
              <a:t> = </a:t>
            </a:r>
            <a:r>
              <a:rPr lang="pt-BR" sz="18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tk.Label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</a:rPr>
              <a:t>(</a:t>
            </a:r>
            <a:r>
              <a:rPr lang="pt-BR" sz="1800" dirty="0" err="1">
                <a:solidFill>
                  <a:srgbClr val="94558D"/>
                </a:solidFill>
                <a:latin typeface="Bahnschrift Light" panose="020B0502040204020203" pitchFamily="34" charset="0"/>
              </a:rPr>
              <a:t>self</a:t>
            </a:r>
            <a:r>
              <a:rPr lang="pt-BR" sz="18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.janela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</a:rPr>
              <a:t>, </a:t>
            </a:r>
            <a:r>
              <a:rPr lang="pt-BR" sz="1800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text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</a:rPr>
              <a:t>=</a:t>
            </a:r>
            <a:r>
              <a:rPr lang="pt-BR" sz="1800" dirty="0">
                <a:solidFill>
                  <a:srgbClr val="067D17"/>
                </a:solidFill>
                <a:latin typeface="Bahnschrift Light" panose="020B0502040204020203" pitchFamily="34" charset="0"/>
              </a:rPr>
              <a:t>'Inserindo fonte'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</a:rPr>
              <a:t>, </a:t>
            </a:r>
            <a:r>
              <a:rPr lang="pt-BR" sz="1800" b="1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font</a:t>
            </a:r>
            <a:r>
              <a:rPr lang="pt-BR" sz="18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=(</a:t>
            </a:r>
            <a:r>
              <a:rPr lang="pt-BR" sz="1800" b="1" dirty="0">
                <a:solidFill>
                  <a:srgbClr val="067D17"/>
                </a:solidFill>
                <a:latin typeface="Bahnschrift Light" panose="020B0502040204020203" pitchFamily="34" charset="0"/>
              </a:rPr>
              <a:t>'Arial'</a:t>
            </a:r>
            <a:r>
              <a:rPr lang="pt-BR" sz="18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, </a:t>
            </a:r>
            <a:r>
              <a:rPr lang="pt-BR" sz="1800" b="1" dirty="0">
                <a:solidFill>
                  <a:srgbClr val="1750EB"/>
                </a:solidFill>
                <a:latin typeface="Bahnschrift Light" panose="020B0502040204020203" pitchFamily="34" charset="0"/>
              </a:rPr>
              <a:t>12</a:t>
            </a:r>
            <a:r>
              <a:rPr lang="pt-BR" sz="18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))</a:t>
            </a:r>
          </a:p>
          <a:p>
            <a:r>
              <a:rPr lang="pt-BR" sz="1800" dirty="0" err="1">
                <a:solidFill>
                  <a:srgbClr val="94558D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self</a:t>
            </a:r>
            <a:r>
              <a:rPr lang="pt-BR" sz="1800" dirty="0" err="1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.texto_exemplo.pack</a:t>
            </a:r>
            <a:r>
              <a:rPr lang="pt-BR" sz="1800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()</a:t>
            </a:r>
            <a:endParaRPr lang="pt-BR" sz="1800" dirty="0">
              <a:solidFill>
                <a:srgbClr val="080808"/>
              </a:solidFill>
              <a:effectLst/>
              <a:latin typeface="Bahnschrift Light" panose="020B0502040204020203" pitchFamily="34" charset="0"/>
              <a:ea typeface="MS Gothic" panose="020B0609070205080204" pitchFamily="49" charset="-128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FFE6CDD-C777-400E-8C9F-A433B7B7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114" y="2371781"/>
            <a:ext cx="1630004" cy="61921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666F304-CFAF-4D4B-BAAA-F5C61B9DFACF}"/>
              </a:ext>
            </a:extLst>
          </p:cNvPr>
          <p:cNvSpPr/>
          <p:nvPr/>
        </p:nvSpPr>
        <p:spPr>
          <a:xfrm>
            <a:off x="6949440" y="1411513"/>
            <a:ext cx="1839557" cy="500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FDC74036-B413-4710-810D-D016D0EF84CC}"/>
              </a:ext>
            </a:extLst>
          </p:cNvPr>
          <p:cNvSpPr/>
          <p:nvPr/>
        </p:nvSpPr>
        <p:spPr>
          <a:xfrm>
            <a:off x="2622691" y="4281375"/>
            <a:ext cx="3928716" cy="500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899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67981" y="-61202"/>
            <a:ext cx="704813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Propriedades das Fontes</a:t>
            </a:r>
            <a:endParaRPr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243C282B-4FB7-40E0-9014-EC4A8E99620A}"/>
              </a:ext>
            </a:extLst>
          </p:cNvPr>
          <p:cNvSpPr/>
          <p:nvPr/>
        </p:nvSpPr>
        <p:spPr>
          <a:xfrm>
            <a:off x="409785" y="2090345"/>
            <a:ext cx="40331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33B3"/>
                </a:solidFill>
                <a:latin typeface="Bahnschrift Light" panose="020B0502040204020203" pitchFamily="34" charset="0"/>
              </a:rPr>
              <a:t>import </a:t>
            </a:r>
            <a:r>
              <a:rPr lang="fr-FR" sz="2000" dirty="0">
                <a:solidFill>
                  <a:srgbClr val="080808"/>
                </a:solidFill>
                <a:latin typeface="Bahnschrift Light" panose="020B0502040204020203" pitchFamily="34" charset="0"/>
              </a:rPr>
              <a:t>tkinter.font </a:t>
            </a:r>
            <a:r>
              <a:rPr lang="fr-FR" sz="2000" dirty="0">
                <a:solidFill>
                  <a:srgbClr val="0033B3"/>
                </a:solidFill>
                <a:latin typeface="Bahnschrift Light" panose="020B0502040204020203" pitchFamily="34" charset="0"/>
              </a:rPr>
              <a:t>as </a:t>
            </a:r>
            <a:r>
              <a:rPr lang="fr-FR" sz="2000" dirty="0">
                <a:solidFill>
                  <a:srgbClr val="080808"/>
                </a:solidFill>
                <a:latin typeface="Bahnschrift Light" panose="020B0502040204020203" pitchFamily="34" charset="0"/>
              </a:rPr>
              <a:t>tkFont</a:t>
            </a:r>
            <a:endParaRPr lang="fr-FR" sz="2000" dirty="0">
              <a:solidFill>
                <a:srgbClr val="080808"/>
              </a:solidFill>
              <a:effectLst/>
              <a:latin typeface="Bahnschrift Light" panose="020B0502040204020203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4C5575B-9B88-4041-9C0C-F02286A2F197}"/>
              </a:ext>
            </a:extLst>
          </p:cNvPr>
          <p:cNvGrpSpPr/>
          <p:nvPr/>
        </p:nvGrpSpPr>
        <p:grpSpPr>
          <a:xfrm>
            <a:off x="237114" y="738892"/>
            <a:ext cx="5823334" cy="501955"/>
            <a:chOff x="1951020" y="3726656"/>
            <a:chExt cx="5823334" cy="501955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AECDF77-DA3A-4726-B0A8-24F1810E8DF0}"/>
                </a:ext>
              </a:extLst>
            </p:cNvPr>
            <p:cNvSpPr/>
            <p:nvPr/>
          </p:nvSpPr>
          <p:spPr>
            <a:xfrm>
              <a:off x="2688645" y="3726656"/>
              <a:ext cx="50857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pt-BR" sz="2400" dirty="0">
                  <a:latin typeface="MS Gothic" panose="020B0609070205080204" pitchFamily="49" charset="-128"/>
                  <a:ea typeface="MS Gothic" panose="020B0609070205080204" pitchFamily="49" charset="-128"/>
                </a:rPr>
                <a:t>Importando fontes externas </a:t>
              </a:r>
            </a:p>
          </p:txBody>
        </p:sp>
        <p:sp>
          <p:nvSpPr>
            <p:cNvPr id="39" name="Google Shape;1021;p43">
              <a:extLst>
                <a:ext uri="{FF2B5EF4-FFF2-40B4-BE49-F238E27FC236}">
                  <a16:creationId xmlns:a16="http://schemas.microsoft.com/office/drawing/2014/main" id="{FE1CA649-B9E8-450B-878E-36ED07E990CD}"/>
                </a:ext>
              </a:extLst>
            </p:cNvPr>
            <p:cNvSpPr txBox="1">
              <a:spLocks/>
            </p:cNvSpPr>
            <p:nvPr/>
          </p:nvSpPr>
          <p:spPr>
            <a:xfrm>
              <a:off x="1951020" y="3737452"/>
              <a:ext cx="737625" cy="49115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3600" b="1" dirty="0">
                  <a:solidFill>
                    <a:schemeClr val="accent2"/>
                  </a:solidFill>
                  <a:latin typeface="Roboto" panose="020B0604020202020204" charset="0"/>
                  <a:ea typeface="Roboto" panose="020B0604020202020204" charset="0"/>
                </a:rPr>
                <a:t>03</a:t>
              </a:r>
            </a:p>
          </p:txBody>
        </p:sp>
      </p:grpSp>
      <p:sp>
        <p:nvSpPr>
          <p:cNvPr id="42" name="Retângulo 41">
            <a:extLst>
              <a:ext uri="{FF2B5EF4-FFF2-40B4-BE49-F238E27FC236}">
                <a16:creationId xmlns:a16="http://schemas.microsoft.com/office/drawing/2014/main" id="{31F0EBF7-47D3-45F6-BFA3-38E9BF3EC3FD}"/>
              </a:ext>
            </a:extLst>
          </p:cNvPr>
          <p:cNvSpPr/>
          <p:nvPr/>
        </p:nvSpPr>
        <p:spPr>
          <a:xfrm>
            <a:off x="1711699" y="1353689"/>
            <a:ext cx="84560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20202"/>
                </a:solidFill>
                <a:latin typeface="Bahnschrift Light" panose="020B0502040204020203" pitchFamily="34" charset="0"/>
              </a:rPr>
              <a:t>Precisará importar a biblioteca de fontes</a:t>
            </a:r>
            <a:endParaRPr lang="pt-BR" sz="2000" dirty="0">
              <a:solidFill>
                <a:srgbClr val="020202"/>
              </a:solidFill>
              <a:effectLst/>
              <a:latin typeface="Bahnschrift Light" panose="020B0502040204020203" pitchFamily="34" charset="0"/>
              <a:ea typeface="MS Gothic" panose="020B0609070205080204" pitchFamily="49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2FC36A0-6385-4A4C-AC17-589E8FF21376}"/>
              </a:ext>
            </a:extLst>
          </p:cNvPr>
          <p:cNvSpPr/>
          <p:nvPr/>
        </p:nvSpPr>
        <p:spPr>
          <a:xfrm>
            <a:off x="376963" y="2640173"/>
            <a:ext cx="102946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94558D"/>
                </a:solidFill>
                <a:latin typeface="Bahnschrift Light" panose="020B0502040204020203" pitchFamily="34" charset="0"/>
              </a:rPr>
              <a:t>self</a:t>
            </a:r>
            <a:r>
              <a:rPr lang="pt-BR" sz="16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.texto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 = </a:t>
            </a:r>
            <a:r>
              <a:rPr lang="pt-BR" sz="16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tk.Label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(</a:t>
            </a:r>
            <a:r>
              <a:rPr lang="pt-BR" sz="1600" dirty="0" err="1">
                <a:solidFill>
                  <a:srgbClr val="94558D"/>
                </a:solidFill>
                <a:latin typeface="Bahnschrift Light" panose="020B0502040204020203" pitchFamily="34" charset="0"/>
              </a:rPr>
              <a:t>self</a:t>
            </a:r>
            <a:r>
              <a:rPr lang="pt-BR" sz="16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.janela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, </a:t>
            </a:r>
            <a:r>
              <a:rPr lang="pt-BR" sz="1600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text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=</a:t>
            </a:r>
            <a:r>
              <a:rPr lang="pt-BR" sz="1600" dirty="0">
                <a:solidFill>
                  <a:srgbClr val="067D17"/>
                </a:solidFill>
                <a:latin typeface="Bahnschrift Light" panose="020B0502040204020203" pitchFamily="34" charset="0"/>
              </a:rPr>
              <a:t>'Inserindo fonte'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)</a:t>
            </a:r>
            <a:b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</a:br>
            <a:r>
              <a:rPr lang="pt-BR" sz="1600" dirty="0" err="1">
                <a:solidFill>
                  <a:srgbClr val="94558D"/>
                </a:solidFill>
                <a:latin typeface="Bahnschrift Light" panose="020B0502040204020203" pitchFamily="34" charset="0"/>
              </a:rPr>
              <a:t>self</a:t>
            </a:r>
            <a:r>
              <a:rPr lang="pt-BR" sz="16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.texto.pack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()</a:t>
            </a:r>
            <a:b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</a:br>
            <a:b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</a:br>
            <a:r>
              <a:rPr lang="pt-BR" sz="1600" dirty="0" err="1">
                <a:solidFill>
                  <a:srgbClr val="94558D"/>
                </a:solidFill>
                <a:latin typeface="Bahnschrift Light" panose="020B0502040204020203" pitchFamily="34" charset="0"/>
              </a:rPr>
              <a:t>self</a:t>
            </a:r>
            <a:r>
              <a:rPr lang="pt-BR" sz="16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.adicionarFonte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 = </a:t>
            </a:r>
            <a:r>
              <a:rPr lang="pt-BR" sz="1600" b="1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tkFont.Font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(</a:t>
            </a:r>
            <a:r>
              <a:rPr lang="pt-BR" sz="1600" b="1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family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=</a:t>
            </a:r>
            <a:r>
              <a:rPr lang="pt-BR" sz="1600" b="1" dirty="0">
                <a:solidFill>
                  <a:srgbClr val="067D17"/>
                </a:solidFill>
                <a:latin typeface="Bahnschrift Light" panose="020B0502040204020203" pitchFamily="34" charset="0"/>
              </a:rPr>
              <a:t>'</a:t>
            </a:r>
            <a:r>
              <a:rPr lang="pt-BR" sz="1600" b="1" dirty="0" err="1">
                <a:solidFill>
                  <a:srgbClr val="067D17"/>
                </a:solidFill>
                <a:latin typeface="Bahnschrift Light" panose="020B0502040204020203" pitchFamily="34" charset="0"/>
              </a:rPr>
              <a:t>Bahnschrift</a:t>
            </a:r>
            <a:r>
              <a:rPr lang="pt-BR" sz="1600" b="1" dirty="0">
                <a:solidFill>
                  <a:srgbClr val="067D17"/>
                </a:solidFill>
                <a:latin typeface="Bahnschrift Light" panose="020B0502040204020203" pitchFamily="34" charset="0"/>
              </a:rPr>
              <a:t>'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,</a:t>
            </a:r>
            <a:r>
              <a:rPr lang="pt-BR" sz="1600" b="1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size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=</a:t>
            </a:r>
            <a:r>
              <a:rPr lang="pt-BR" sz="1600" b="1" dirty="0">
                <a:solidFill>
                  <a:srgbClr val="1750EB"/>
                </a:solidFill>
                <a:latin typeface="Bahnschrift Light" panose="020B0502040204020203" pitchFamily="34" charset="0"/>
              </a:rPr>
              <a:t>16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, </a:t>
            </a:r>
            <a:r>
              <a:rPr lang="pt-BR" sz="1600" b="1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weight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=</a:t>
            </a:r>
            <a:r>
              <a:rPr lang="pt-BR" sz="1600" b="1" dirty="0">
                <a:solidFill>
                  <a:srgbClr val="067D17"/>
                </a:solidFill>
                <a:latin typeface="Bahnschrift Light" panose="020B0502040204020203" pitchFamily="34" charset="0"/>
              </a:rPr>
              <a:t>"</a:t>
            </a:r>
            <a:r>
              <a:rPr lang="pt-BR" sz="1600" b="1" dirty="0" err="1">
                <a:solidFill>
                  <a:srgbClr val="067D17"/>
                </a:solidFill>
                <a:latin typeface="Bahnschrift Light" panose="020B0502040204020203" pitchFamily="34" charset="0"/>
              </a:rPr>
              <a:t>bold</a:t>
            </a:r>
            <a:r>
              <a:rPr lang="pt-BR" sz="1600" b="1" dirty="0">
                <a:solidFill>
                  <a:srgbClr val="067D17"/>
                </a:solidFill>
                <a:latin typeface="Bahnschrift Light" panose="020B0502040204020203" pitchFamily="34" charset="0"/>
              </a:rPr>
              <a:t>"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, </a:t>
            </a:r>
            <a:r>
              <a:rPr lang="pt-BR" sz="1600" b="1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slant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=</a:t>
            </a:r>
            <a:r>
              <a:rPr lang="pt-BR" sz="1600" b="1" dirty="0">
                <a:solidFill>
                  <a:srgbClr val="067D17"/>
                </a:solidFill>
                <a:latin typeface="Bahnschrift Light" panose="020B0502040204020203" pitchFamily="34" charset="0"/>
              </a:rPr>
              <a:t>"</a:t>
            </a:r>
            <a:r>
              <a:rPr lang="pt-BR" sz="1600" b="1" dirty="0" err="1">
                <a:solidFill>
                  <a:srgbClr val="067D17"/>
                </a:solidFill>
                <a:latin typeface="Bahnschrift Light" panose="020B0502040204020203" pitchFamily="34" charset="0"/>
              </a:rPr>
              <a:t>italic</a:t>
            </a:r>
            <a:r>
              <a:rPr lang="pt-BR" sz="1600" b="1" dirty="0">
                <a:solidFill>
                  <a:srgbClr val="067D17"/>
                </a:solidFill>
                <a:latin typeface="Bahnschrift Light" panose="020B0502040204020203" pitchFamily="34" charset="0"/>
              </a:rPr>
              <a:t>"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)</a:t>
            </a:r>
            <a:b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</a:br>
            <a:endParaRPr lang="pt-BR" sz="1600" b="1" dirty="0">
              <a:solidFill>
                <a:srgbClr val="080808"/>
              </a:solidFill>
              <a:latin typeface="Bahnschrift Light" panose="020B0502040204020203" pitchFamily="34" charset="0"/>
            </a:endParaRPr>
          </a:p>
          <a:p>
            <a:r>
              <a:rPr lang="pt-BR" sz="1600" dirty="0" err="1">
                <a:solidFill>
                  <a:srgbClr val="94558D"/>
                </a:solidFill>
                <a:latin typeface="Bahnschrift Light" panose="020B0502040204020203" pitchFamily="34" charset="0"/>
              </a:rPr>
              <a:t>self</a:t>
            </a:r>
            <a:r>
              <a:rPr lang="pt-BR" sz="16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.texto.</a:t>
            </a:r>
            <a:r>
              <a:rPr lang="pt-BR" sz="1600" b="1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configure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(</a:t>
            </a:r>
            <a:r>
              <a:rPr lang="pt-BR" sz="1600" b="1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font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=</a:t>
            </a:r>
            <a:r>
              <a:rPr lang="pt-BR" sz="1600" b="1" dirty="0" err="1">
                <a:solidFill>
                  <a:srgbClr val="94558D"/>
                </a:solidFill>
                <a:latin typeface="Bahnschrift Light" panose="020B0502040204020203" pitchFamily="34" charset="0"/>
              </a:rPr>
              <a:t>self</a:t>
            </a:r>
            <a:r>
              <a:rPr lang="pt-BR" sz="1600" b="1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.adicionarFonte</a:t>
            </a:r>
            <a:r>
              <a:rPr lang="pt-BR" sz="1600" b="1" dirty="0">
                <a:solidFill>
                  <a:srgbClr val="080808"/>
                </a:solidFill>
                <a:latin typeface="Bahnschrift Light" panose="020B0502040204020203" pitchFamily="34" charset="0"/>
              </a:rPr>
              <a:t>)</a:t>
            </a:r>
            <a:endParaRPr lang="pt-BR" sz="1600" b="1" dirty="0">
              <a:solidFill>
                <a:srgbClr val="080808"/>
              </a:solidFill>
              <a:effectLst/>
              <a:latin typeface="Bahnschrift Light" panose="020B0502040204020203" pitchFamily="34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BFCC8A88-03D9-4734-AC35-712AC18F4AB2}"/>
              </a:ext>
            </a:extLst>
          </p:cNvPr>
          <p:cNvSpPr/>
          <p:nvPr/>
        </p:nvSpPr>
        <p:spPr>
          <a:xfrm>
            <a:off x="2388198" y="3305118"/>
            <a:ext cx="6454588" cy="500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7BD8B49F-1216-431B-A0F8-7A29F60DDE39}"/>
              </a:ext>
            </a:extLst>
          </p:cNvPr>
          <p:cNvSpPr/>
          <p:nvPr/>
        </p:nvSpPr>
        <p:spPr>
          <a:xfrm>
            <a:off x="1354332" y="3820713"/>
            <a:ext cx="3292972" cy="500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837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170706" y="112408"/>
            <a:ext cx="704813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Propriedades das 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Labels</a:t>
            </a:r>
            <a:endParaRPr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D995E82B-57E8-40F0-8D78-B8E5F792A867}"/>
              </a:ext>
            </a:extLst>
          </p:cNvPr>
          <p:cNvSpPr/>
          <p:nvPr/>
        </p:nvSpPr>
        <p:spPr>
          <a:xfrm>
            <a:off x="3375989" y="939421"/>
            <a:ext cx="1445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err="1">
                <a:solidFill>
                  <a:srgbClr val="660099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height</a:t>
            </a:r>
            <a:r>
              <a:rPr lang="pt-BR" sz="2000" dirty="0">
                <a:solidFill>
                  <a:srgbClr val="660099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 </a:t>
            </a:r>
            <a:r>
              <a:rPr lang="pt-BR" sz="2000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= </a:t>
            </a:r>
            <a:r>
              <a:rPr lang="pt-BR" sz="2000" dirty="0">
                <a:solidFill>
                  <a:srgbClr val="1750EB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5</a:t>
            </a:r>
          </a:p>
          <a:p>
            <a:endParaRPr lang="pt-BR" sz="2000" dirty="0">
              <a:solidFill>
                <a:srgbClr val="080808"/>
              </a:solidFill>
              <a:latin typeface="Bahnschrift Light" panose="020B0502040204020203" pitchFamily="34" charset="0"/>
              <a:ea typeface="MS Gothic" panose="020B0609070205080204" pitchFamily="49" charset="-128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B105819D-CF16-43C5-B596-585F92710CF2}"/>
              </a:ext>
            </a:extLst>
          </p:cNvPr>
          <p:cNvSpPr/>
          <p:nvPr/>
        </p:nvSpPr>
        <p:spPr>
          <a:xfrm>
            <a:off x="350795" y="896727"/>
            <a:ext cx="50857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Altura </a:t>
            </a:r>
          </a:p>
          <a:p>
            <a:pPr lvl="1"/>
            <a:endParaRPr lang="pt-BR" sz="2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Largura</a:t>
            </a:r>
          </a:p>
          <a:p>
            <a:pPr lvl="1"/>
            <a:endParaRPr lang="pt-BR" sz="2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Cor da letra</a:t>
            </a:r>
          </a:p>
          <a:p>
            <a:pPr lvl="1"/>
            <a:endParaRPr lang="pt-BR" sz="2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Cor de fundo </a:t>
            </a:r>
          </a:p>
          <a:p>
            <a:pPr lvl="1"/>
            <a:endParaRPr lang="pt-BR" sz="2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r>
              <a:rPr lang="pt-BR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FD44F7C-974D-4F00-8558-DB517548B4C9}"/>
              </a:ext>
            </a:extLst>
          </p:cNvPr>
          <p:cNvSpPr/>
          <p:nvPr/>
        </p:nvSpPr>
        <p:spPr>
          <a:xfrm>
            <a:off x="3357390" y="1627730"/>
            <a:ext cx="1346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err="1">
                <a:solidFill>
                  <a:srgbClr val="660099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width</a:t>
            </a:r>
            <a:r>
              <a:rPr lang="pt-BR" sz="2000" dirty="0">
                <a:solidFill>
                  <a:srgbClr val="660099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 </a:t>
            </a:r>
            <a:r>
              <a:rPr lang="pt-BR" sz="2000" dirty="0">
                <a:solidFill>
                  <a:srgbClr val="080808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= </a:t>
            </a:r>
            <a:r>
              <a:rPr lang="pt-BR" sz="2000" dirty="0">
                <a:solidFill>
                  <a:srgbClr val="1750EB"/>
                </a:solidFill>
                <a:latin typeface="Bahnschrift Light" panose="020B0502040204020203" pitchFamily="34" charset="0"/>
                <a:ea typeface="MS Gothic" panose="020B0609070205080204" pitchFamily="49" charset="-128"/>
              </a:rPr>
              <a:t>50</a:t>
            </a:r>
            <a:endParaRPr lang="pt-BR" sz="2000" dirty="0">
              <a:solidFill>
                <a:srgbClr val="080808"/>
              </a:solidFill>
              <a:latin typeface="Bahnschrift Light" panose="020B0502040204020203" pitchFamily="34" charset="0"/>
              <a:ea typeface="MS Gothic" panose="020B0609070205080204" pitchFamily="49" charset="-128"/>
            </a:endParaRPr>
          </a:p>
        </p:txBody>
      </p:sp>
      <p:cxnSp>
        <p:nvCxnSpPr>
          <p:cNvPr id="49" name="Google Shape;1252;p51">
            <a:extLst>
              <a:ext uri="{FF2B5EF4-FFF2-40B4-BE49-F238E27FC236}">
                <a16:creationId xmlns:a16="http://schemas.microsoft.com/office/drawing/2014/main" id="{1F9C2511-8BE4-4D06-A5AF-6B510B9C9264}"/>
              </a:ext>
            </a:extLst>
          </p:cNvPr>
          <p:cNvCxnSpPr>
            <a:cxnSpLocks/>
          </p:cNvCxnSpPr>
          <p:nvPr/>
        </p:nvCxnSpPr>
        <p:spPr>
          <a:xfrm flipH="1">
            <a:off x="1756602" y="1156932"/>
            <a:ext cx="1137047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51" name="Google Shape;1252;p51">
            <a:extLst>
              <a:ext uri="{FF2B5EF4-FFF2-40B4-BE49-F238E27FC236}">
                <a16:creationId xmlns:a16="http://schemas.microsoft.com/office/drawing/2014/main" id="{2BAA4EE7-FE29-40CD-9BEA-D0F49920DACE}"/>
              </a:ext>
            </a:extLst>
          </p:cNvPr>
          <p:cNvCxnSpPr>
            <a:cxnSpLocks/>
          </p:cNvCxnSpPr>
          <p:nvPr/>
        </p:nvCxnSpPr>
        <p:spPr>
          <a:xfrm flipH="1">
            <a:off x="1756601" y="1866223"/>
            <a:ext cx="1137047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52" name="Google Shape;1252;p51">
            <a:extLst>
              <a:ext uri="{FF2B5EF4-FFF2-40B4-BE49-F238E27FC236}">
                <a16:creationId xmlns:a16="http://schemas.microsoft.com/office/drawing/2014/main" id="{C3956716-1048-4662-BD57-1110CC22C003}"/>
              </a:ext>
            </a:extLst>
          </p:cNvPr>
          <p:cNvCxnSpPr>
            <a:cxnSpLocks/>
          </p:cNvCxnSpPr>
          <p:nvPr/>
        </p:nvCxnSpPr>
        <p:spPr>
          <a:xfrm flipH="1">
            <a:off x="2444259" y="2589654"/>
            <a:ext cx="1137047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39293A90-6D25-40AA-9C58-737E579FFC89}"/>
              </a:ext>
            </a:extLst>
          </p:cNvPr>
          <p:cNvSpPr/>
          <p:nvPr/>
        </p:nvSpPr>
        <p:spPr>
          <a:xfrm>
            <a:off x="3694772" y="2370709"/>
            <a:ext cx="43540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err="1">
                <a:solidFill>
                  <a:srgbClr val="660099"/>
                </a:solidFill>
                <a:latin typeface="JetBrains Mono"/>
              </a:rPr>
              <a:t>fg</a:t>
            </a:r>
            <a:r>
              <a:rPr lang="pt-BR" sz="20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pt-BR" sz="2000" dirty="0">
                <a:solidFill>
                  <a:srgbClr val="067D17"/>
                </a:solidFill>
                <a:latin typeface="JetBrains Mono"/>
              </a:rPr>
              <a:t>'#0CF25D’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JetBrains Mono"/>
              </a:rPr>
              <a:t>ou</a:t>
            </a:r>
            <a:r>
              <a:rPr lang="pt-BR" sz="2000" dirty="0">
                <a:solidFill>
                  <a:srgbClr val="067D17"/>
                </a:solidFill>
                <a:latin typeface="JetBrains Mono"/>
              </a:rPr>
              <a:t> </a:t>
            </a:r>
            <a:r>
              <a:rPr lang="pt-BR" sz="2000" dirty="0" err="1">
                <a:solidFill>
                  <a:srgbClr val="660099"/>
                </a:solidFill>
                <a:latin typeface="JetBrains Mono"/>
              </a:rPr>
              <a:t>foreground</a:t>
            </a:r>
            <a:r>
              <a:rPr lang="pt-BR" sz="20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pt-BR" sz="2000" dirty="0">
                <a:solidFill>
                  <a:srgbClr val="067D17"/>
                </a:solidFill>
                <a:latin typeface="JetBrains Mono"/>
              </a:rPr>
              <a:t>'#0CF25D' </a:t>
            </a:r>
            <a:endParaRPr lang="pt-BR" sz="2000" dirty="0">
              <a:solidFill>
                <a:srgbClr val="080808"/>
              </a:solidFill>
              <a:latin typeface="JetBrains Mono"/>
            </a:endParaRPr>
          </a:p>
        </p:txBody>
      </p:sp>
      <p:cxnSp>
        <p:nvCxnSpPr>
          <p:cNvPr id="67" name="Google Shape;1252;p51">
            <a:extLst>
              <a:ext uri="{FF2B5EF4-FFF2-40B4-BE49-F238E27FC236}">
                <a16:creationId xmlns:a16="http://schemas.microsoft.com/office/drawing/2014/main" id="{220B0C2B-F666-41EE-82FC-76EBB832FCAA}"/>
              </a:ext>
            </a:extLst>
          </p:cNvPr>
          <p:cNvCxnSpPr>
            <a:cxnSpLocks/>
          </p:cNvCxnSpPr>
          <p:nvPr/>
        </p:nvCxnSpPr>
        <p:spPr>
          <a:xfrm flipH="1">
            <a:off x="2444259" y="3388825"/>
            <a:ext cx="1137047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68" name="Retângulo 67">
            <a:extLst>
              <a:ext uri="{FF2B5EF4-FFF2-40B4-BE49-F238E27FC236}">
                <a16:creationId xmlns:a16="http://schemas.microsoft.com/office/drawing/2014/main" id="{8FE65123-79DE-4C14-84E5-5C967A69A1CD}"/>
              </a:ext>
            </a:extLst>
          </p:cNvPr>
          <p:cNvSpPr/>
          <p:nvPr/>
        </p:nvSpPr>
        <p:spPr>
          <a:xfrm>
            <a:off x="3694772" y="3160461"/>
            <a:ext cx="4395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err="1">
                <a:solidFill>
                  <a:srgbClr val="660099"/>
                </a:solidFill>
                <a:latin typeface="JetBrains Mono"/>
              </a:rPr>
              <a:t>bg</a:t>
            </a:r>
            <a:r>
              <a:rPr lang="pt-BR" sz="20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pt-BR" sz="2000" dirty="0">
                <a:solidFill>
                  <a:srgbClr val="067D17"/>
                </a:solidFill>
                <a:latin typeface="JetBrains Mono"/>
              </a:rPr>
              <a:t>'#F24405’ 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JetBrains Mono"/>
              </a:rPr>
              <a:t>ou</a:t>
            </a:r>
            <a:r>
              <a:rPr lang="pt-BR" sz="2000" dirty="0">
                <a:solidFill>
                  <a:srgbClr val="067D17"/>
                </a:solidFill>
                <a:latin typeface="JetBrains Mono"/>
              </a:rPr>
              <a:t> </a:t>
            </a:r>
            <a:r>
              <a:rPr lang="pt-BR" sz="2000" dirty="0">
                <a:solidFill>
                  <a:srgbClr val="660099"/>
                </a:solidFill>
                <a:latin typeface="JetBrains Mono"/>
              </a:rPr>
              <a:t>background</a:t>
            </a:r>
            <a:r>
              <a:rPr lang="pt-BR" sz="20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pt-BR" sz="2000" dirty="0">
                <a:solidFill>
                  <a:srgbClr val="067D17"/>
                </a:solidFill>
                <a:latin typeface="JetBrains Mono"/>
              </a:rPr>
              <a:t>'#F24405' </a:t>
            </a:r>
            <a:endParaRPr lang="pt-BR" sz="2000" dirty="0">
              <a:solidFill>
                <a:srgbClr val="080808"/>
              </a:solidFill>
              <a:latin typeface="JetBrains Mono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5C27121-63C9-473C-B8AA-6C2F11AC42E4}"/>
              </a:ext>
            </a:extLst>
          </p:cNvPr>
          <p:cNvSpPr/>
          <p:nvPr/>
        </p:nvSpPr>
        <p:spPr>
          <a:xfrm>
            <a:off x="471092" y="3707653"/>
            <a:ext cx="5305240" cy="132343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94558D"/>
                </a:solidFill>
                <a:latin typeface="Bahnschrift Light" panose="020B0502040204020203" pitchFamily="34" charset="0"/>
              </a:rPr>
              <a:t>self</a:t>
            </a:r>
            <a:r>
              <a:rPr lang="pt-BR" sz="16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.texto_exemplo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 = </a:t>
            </a:r>
            <a:r>
              <a:rPr lang="pt-BR" sz="16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tk.Label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(</a:t>
            </a:r>
            <a:r>
              <a:rPr lang="pt-BR" sz="1600" dirty="0" err="1">
                <a:solidFill>
                  <a:srgbClr val="94558D"/>
                </a:solidFill>
                <a:latin typeface="Bahnschrift Light" panose="020B0502040204020203" pitchFamily="34" charset="0"/>
              </a:rPr>
              <a:t>self</a:t>
            </a:r>
            <a:r>
              <a:rPr lang="pt-BR" sz="1600" dirty="0" err="1">
                <a:solidFill>
                  <a:srgbClr val="080808"/>
                </a:solidFill>
                <a:latin typeface="Bahnschrift Light" panose="020B0502040204020203" pitchFamily="34" charset="0"/>
              </a:rPr>
              <a:t>.janela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, </a:t>
            </a:r>
            <a:r>
              <a:rPr lang="pt-BR" sz="1600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text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=</a:t>
            </a:r>
            <a:r>
              <a:rPr lang="pt-BR" sz="1600" dirty="0">
                <a:solidFill>
                  <a:srgbClr val="067D17"/>
                </a:solidFill>
                <a:latin typeface="Bahnschrift Light" panose="020B0502040204020203" pitchFamily="34" charset="0"/>
              </a:rPr>
              <a:t>'Exemplo'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,</a:t>
            </a:r>
            <a:b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</a:b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                              </a:t>
            </a:r>
            <a:r>
              <a:rPr lang="pt-BR" sz="1600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height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=</a:t>
            </a:r>
            <a:r>
              <a:rPr lang="pt-BR" sz="1600" dirty="0">
                <a:solidFill>
                  <a:srgbClr val="1750EB"/>
                </a:solidFill>
                <a:latin typeface="Bahnschrift Light" panose="020B0502040204020203" pitchFamily="34" charset="0"/>
              </a:rPr>
              <a:t>5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, </a:t>
            </a:r>
            <a:r>
              <a:rPr lang="pt-BR" sz="1600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width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=</a:t>
            </a:r>
            <a:r>
              <a:rPr lang="pt-BR" sz="1600" dirty="0">
                <a:solidFill>
                  <a:srgbClr val="1750EB"/>
                </a:solidFill>
                <a:latin typeface="Bahnschrift Light" panose="020B0502040204020203" pitchFamily="34" charset="0"/>
              </a:rPr>
              <a:t>10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,</a:t>
            </a:r>
            <a:b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</a:b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                              </a:t>
            </a:r>
            <a:r>
              <a:rPr lang="pt-BR" sz="1600" dirty="0" err="1">
                <a:solidFill>
                  <a:srgbClr val="660099"/>
                </a:solidFill>
                <a:latin typeface="Bahnschrift Light" panose="020B0502040204020203" pitchFamily="34" charset="0"/>
              </a:rPr>
              <a:t>foreground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= </a:t>
            </a:r>
            <a:r>
              <a:rPr lang="pt-BR" sz="1600" dirty="0">
                <a:solidFill>
                  <a:srgbClr val="067D17"/>
                </a:solidFill>
                <a:latin typeface="Bahnschrift Light" panose="020B0502040204020203" pitchFamily="34" charset="0"/>
              </a:rPr>
              <a:t>'#0CF25D'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,</a:t>
            </a:r>
            <a:b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</a:b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                              </a:t>
            </a:r>
            <a:r>
              <a:rPr lang="pt-BR" sz="1600" dirty="0">
                <a:solidFill>
                  <a:srgbClr val="660099"/>
                </a:solidFill>
                <a:latin typeface="Bahnschrift Light" panose="020B0502040204020203" pitchFamily="34" charset="0"/>
              </a:rPr>
              <a:t>background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=</a:t>
            </a:r>
            <a:r>
              <a:rPr lang="pt-BR" sz="1600" dirty="0">
                <a:solidFill>
                  <a:srgbClr val="067D17"/>
                </a:solidFill>
                <a:latin typeface="Bahnschrift Light" panose="020B0502040204020203" pitchFamily="34" charset="0"/>
              </a:rPr>
              <a:t>'#F24405'</a:t>
            </a:r>
            <a:br>
              <a:rPr lang="pt-BR" sz="1600" dirty="0">
                <a:solidFill>
                  <a:srgbClr val="067D17"/>
                </a:solidFill>
                <a:latin typeface="Bahnschrift Light" panose="020B0502040204020203" pitchFamily="34" charset="0"/>
              </a:rPr>
            </a:br>
            <a:r>
              <a:rPr lang="pt-BR" sz="1600" dirty="0">
                <a:solidFill>
                  <a:srgbClr val="067D17"/>
                </a:solidFill>
                <a:latin typeface="Bahnschrift Light" panose="020B0502040204020203" pitchFamily="34" charset="0"/>
              </a:rPr>
              <a:t>                              </a:t>
            </a:r>
            <a:r>
              <a:rPr lang="pt-BR" sz="1600" dirty="0">
                <a:solidFill>
                  <a:srgbClr val="080808"/>
                </a:solidFill>
                <a:latin typeface="Bahnschrift Light" panose="020B0502040204020203" pitchFamily="34" charset="0"/>
              </a:rPr>
              <a:t>)</a:t>
            </a:r>
            <a:endParaRPr lang="pt-BR" sz="1600" dirty="0">
              <a:solidFill>
                <a:srgbClr val="080808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AE0E828-1005-4F9E-A7B5-B41FB196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09" y="3757708"/>
            <a:ext cx="2064946" cy="1273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8907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2489649" y="2091038"/>
            <a:ext cx="6331621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Amatic SC" panose="020B0604020202020204" charset="-79"/>
                <a:cs typeface="Amatic SC" panose="020B0604020202020204" charset="-79"/>
              </a:rPr>
              <a:t>Gerenciadores de layouts</a:t>
            </a:r>
            <a:endParaRPr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1071" name="Google Shape;1071;p46"/>
          <p:cNvSpPr txBox="1">
            <a:spLocks noGrp="1"/>
          </p:cNvSpPr>
          <p:nvPr>
            <p:ph type="title" idx="2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921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121;p48">
            <a:extLst>
              <a:ext uri="{FF2B5EF4-FFF2-40B4-BE49-F238E27FC236}">
                <a16:creationId xmlns:a16="http://schemas.microsoft.com/office/drawing/2014/main" id="{53650508-7FD2-4D26-B86C-9E5250CA6563}"/>
              </a:ext>
            </a:extLst>
          </p:cNvPr>
          <p:cNvSpPr txBox="1">
            <a:spLocks/>
          </p:cNvSpPr>
          <p:nvPr/>
        </p:nvSpPr>
        <p:spPr>
          <a:xfrm>
            <a:off x="176410" y="158210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Gerenciadores de layouts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007B265-1208-463F-AFD9-BF44F6B03DBA}"/>
              </a:ext>
            </a:extLst>
          </p:cNvPr>
          <p:cNvSpPr/>
          <p:nvPr/>
        </p:nvSpPr>
        <p:spPr>
          <a:xfrm>
            <a:off x="188100" y="847046"/>
            <a:ext cx="8487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000" dirty="0">
                <a:latin typeface="Bahnschrift Light" panose="020B0502040204020203" pitchFamily="34" charset="0"/>
              </a:rPr>
              <a:t>Os gerenciadores de Layouts posiciona os elementos de acordo com a sua necessidade. Existe 3 Tipos:</a:t>
            </a:r>
          </a:p>
        </p:txBody>
      </p:sp>
      <p:grpSp>
        <p:nvGrpSpPr>
          <p:cNvPr id="11" name="Google Shape;1225;p51">
            <a:extLst>
              <a:ext uri="{FF2B5EF4-FFF2-40B4-BE49-F238E27FC236}">
                <a16:creationId xmlns:a16="http://schemas.microsoft.com/office/drawing/2014/main" id="{94B8CF23-1B59-4D62-990D-FE495FF3FE56}"/>
              </a:ext>
            </a:extLst>
          </p:cNvPr>
          <p:cNvGrpSpPr/>
          <p:nvPr/>
        </p:nvGrpSpPr>
        <p:grpSpPr>
          <a:xfrm>
            <a:off x="8296110" y="-130084"/>
            <a:ext cx="1695779" cy="1696188"/>
            <a:chOff x="1347125" y="349025"/>
            <a:chExt cx="4978800" cy="4980000"/>
          </a:xfrm>
        </p:grpSpPr>
        <p:sp>
          <p:nvSpPr>
            <p:cNvPr id="12" name="Google Shape;1226;p51">
              <a:extLst>
                <a:ext uri="{FF2B5EF4-FFF2-40B4-BE49-F238E27FC236}">
                  <a16:creationId xmlns:a16="http://schemas.microsoft.com/office/drawing/2014/main" id="{95A2FB0A-9AB0-4ECA-A8DF-502616EFB2AA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7;p51">
              <a:extLst>
                <a:ext uri="{FF2B5EF4-FFF2-40B4-BE49-F238E27FC236}">
                  <a16:creationId xmlns:a16="http://schemas.microsoft.com/office/drawing/2014/main" id="{A267829C-5706-44D4-BB3C-4DEFD3FDE2AD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8;p51">
              <a:extLst>
                <a:ext uri="{FF2B5EF4-FFF2-40B4-BE49-F238E27FC236}">
                  <a16:creationId xmlns:a16="http://schemas.microsoft.com/office/drawing/2014/main" id="{9637D9FA-8B74-4705-9DAA-29282170B182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29;p51">
              <a:extLst>
                <a:ext uri="{FF2B5EF4-FFF2-40B4-BE49-F238E27FC236}">
                  <a16:creationId xmlns:a16="http://schemas.microsoft.com/office/drawing/2014/main" id="{D165F006-45E7-4083-9821-451AA9929316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0;p51">
              <a:extLst>
                <a:ext uri="{FF2B5EF4-FFF2-40B4-BE49-F238E27FC236}">
                  <a16:creationId xmlns:a16="http://schemas.microsoft.com/office/drawing/2014/main" id="{0AEE49B8-DFA8-4355-9824-7E61752D0495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1;p51">
              <a:extLst>
                <a:ext uri="{FF2B5EF4-FFF2-40B4-BE49-F238E27FC236}">
                  <a16:creationId xmlns:a16="http://schemas.microsoft.com/office/drawing/2014/main" id="{273864B1-6BC1-4E9B-A85C-DED7ED5531AB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2;p51">
              <a:extLst>
                <a:ext uri="{FF2B5EF4-FFF2-40B4-BE49-F238E27FC236}">
                  <a16:creationId xmlns:a16="http://schemas.microsoft.com/office/drawing/2014/main" id="{49E324CB-5E79-44B8-A51F-93FE0870AC2D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3;p51">
              <a:extLst>
                <a:ext uri="{FF2B5EF4-FFF2-40B4-BE49-F238E27FC236}">
                  <a16:creationId xmlns:a16="http://schemas.microsoft.com/office/drawing/2014/main" id="{99E67479-E850-46AB-8003-CC009E62C93C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4;p51">
              <a:extLst>
                <a:ext uri="{FF2B5EF4-FFF2-40B4-BE49-F238E27FC236}">
                  <a16:creationId xmlns:a16="http://schemas.microsoft.com/office/drawing/2014/main" id="{62A17BDB-B9AA-444A-B470-33ED1E1D47AE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5;p51">
              <a:extLst>
                <a:ext uri="{FF2B5EF4-FFF2-40B4-BE49-F238E27FC236}">
                  <a16:creationId xmlns:a16="http://schemas.microsoft.com/office/drawing/2014/main" id="{5799DCC2-D8CC-491A-894A-C3EC2053F9A7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36;p51">
              <a:extLst>
                <a:ext uri="{FF2B5EF4-FFF2-40B4-BE49-F238E27FC236}">
                  <a16:creationId xmlns:a16="http://schemas.microsoft.com/office/drawing/2014/main" id="{6A974B8B-0B6A-4CA6-BB51-C6CBEBF2CF22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37;p51">
              <a:extLst>
                <a:ext uri="{FF2B5EF4-FFF2-40B4-BE49-F238E27FC236}">
                  <a16:creationId xmlns:a16="http://schemas.microsoft.com/office/drawing/2014/main" id="{198412EC-7C19-44EA-BDDC-FF3E55F9D733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8;p51">
              <a:extLst>
                <a:ext uri="{FF2B5EF4-FFF2-40B4-BE49-F238E27FC236}">
                  <a16:creationId xmlns:a16="http://schemas.microsoft.com/office/drawing/2014/main" id="{E46A1F1E-3528-4D25-8B78-7142DC6B3801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9;p51">
              <a:extLst>
                <a:ext uri="{FF2B5EF4-FFF2-40B4-BE49-F238E27FC236}">
                  <a16:creationId xmlns:a16="http://schemas.microsoft.com/office/drawing/2014/main" id="{544FC798-A4E3-4EC9-9A4D-8041E77FC7E3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0;p51">
              <a:extLst>
                <a:ext uri="{FF2B5EF4-FFF2-40B4-BE49-F238E27FC236}">
                  <a16:creationId xmlns:a16="http://schemas.microsoft.com/office/drawing/2014/main" id="{2D6FDF3E-6351-4FEC-93E0-7B6CEB7AC427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1;p51">
              <a:extLst>
                <a:ext uri="{FF2B5EF4-FFF2-40B4-BE49-F238E27FC236}">
                  <a16:creationId xmlns:a16="http://schemas.microsoft.com/office/drawing/2014/main" id="{C74804EE-62C9-46BD-A3F3-85A5186A53A6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2;p51">
              <a:extLst>
                <a:ext uri="{FF2B5EF4-FFF2-40B4-BE49-F238E27FC236}">
                  <a16:creationId xmlns:a16="http://schemas.microsoft.com/office/drawing/2014/main" id="{DA65DDBD-C32B-4D7D-B58F-D2ECE3256593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43;p51">
              <a:extLst>
                <a:ext uri="{FF2B5EF4-FFF2-40B4-BE49-F238E27FC236}">
                  <a16:creationId xmlns:a16="http://schemas.microsoft.com/office/drawing/2014/main" id="{31EAE6D3-2AA8-4589-99C2-6BDD39CCE3C8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4;p51">
              <a:extLst>
                <a:ext uri="{FF2B5EF4-FFF2-40B4-BE49-F238E27FC236}">
                  <a16:creationId xmlns:a16="http://schemas.microsoft.com/office/drawing/2014/main" id="{31CC9DAD-F0FC-4C45-BFC1-B669E441F539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45;p51">
              <a:extLst>
                <a:ext uri="{FF2B5EF4-FFF2-40B4-BE49-F238E27FC236}">
                  <a16:creationId xmlns:a16="http://schemas.microsoft.com/office/drawing/2014/main" id="{0BEB410A-B4B2-4A83-A32F-F17FB94D2E87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46;p51">
              <a:extLst>
                <a:ext uri="{FF2B5EF4-FFF2-40B4-BE49-F238E27FC236}">
                  <a16:creationId xmlns:a16="http://schemas.microsoft.com/office/drawing/2014/main" id="{F43477B3-5776-4D93-B36E-FF434CD24E98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7;p51">
              <a:extLst>
                <a:ext uri="{FF2B5EF4-FFF2-40B4-BE49-F238E27FC236}">
                  <a16:creationId xmlns:a16="http://schemas.microsoft.com/office/drawing/2014/main" id="{C0BA9013-B1FE-4B9E-84C2-5017117016B6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1FEAC4DD-D644-48EC-816D-E90B295C19B6}"/>
              </a:ext>
            </a:extLst>
          </p:cNvPr>
          <p:cNvSpPr/>
          <p:nvPr/>
        </p:nvSpPr>
        <p:spPr>
          <a:xfrm>
            <a:off x="925729" y="1683968"/>
            <a:ext cx="7292541" cy="224676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70C0"/>
                </a:solidFill>
                <a:latin typeface="Bahnschrift Light" panose="020B0502040204020203" pitchFamily="34" charset="0"/>
              </a:rPr>
              <a:t>pack(): </a:t>
            </a:r>
            <a:r>
              <a:rPr lang="pt-BR" sz="2000" dirty="0">
                <a:latin typeface="Bahnschrift Light" panose="020B0502040204020203" pitchFamily="34" charset="0"/>
              </a:rPr>
              <a:t>empacota os componentes na horizontal e vertical.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rgbClr val="0070C0"/>
              </a:solidFill>
              <a:latin typeface="Bahnschrift Light" panose="020B0502040204020203" pitchFamily="34" charset="0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pt-BR" sz="2000" b="1" dirty="0" err="1">
                <a:solidFill>
                  <a:srgbClr val="0070C0"/>
                </a:solidFill>
                <a:latin typeface="Bahnschrift Light" panose="020B0502040204020203" pitchFamily="34" charset="0"/>
              </a:rPr>
              <a:t>place</a:t>
            </a:r>
            <a:r>
              <a:rPr lang="pt-BR" sz="2000" b="1" dirty="0">
                <a:solidFill>
                  <a:srgbClr val="0070C0"/>
                </a:solidFill>
                <a:latin typeface="Bahnschrift Light" panose="020B0502040204020203" pitchFamily="34" charset="0"/>
              </a:rPr>
              <a:t>(): </a:t>
            </a:r>
            <a:r>
              <a:rPr lang="pt-BR" sz="2000" dirty="0">
                <a:latin typeface="Bahnschrift Light" panose="020B0502040204020203" pitchFamily="34" charset="0"/>
              </a:rPr>
              <a:t>Os componentes são ordenados através de coordenadas X e Y.</a:t>
            </a:r>
          </a:p>
          <a:p>
            <a:pPr lvl="2"/>
            <a:endParaRPr lang="pt-BR" sz="2000" dirty="0">
              <a:latin typeface="Bahnschrift Light" panose="020B0502040204020203" pitchFamily="34" charset="0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70C0"/>
                </a:solidFill>
                <a:latin typeface="Bahnschrift Light" panose="020B0502040204020203" pitchFamily="34" charset="0"/>
              </a:rPr>
              <a:t>grid(): </a:t>
            </a:r>
            <a:r>
              <a:rPr lang="pt-BR" sz="2000" dirty="0">
                <a:latin typeface="Bahnschrift Light" panose="020B0502040204020203" pitchFamily="34" charset="0"/>
              </a:rPr>
              <a:t>Os componentes são inseridos no sistema de célula de uma tabela.</a:t>
            </a:r>
          </a:p>
        </p:txBody>
      </p:sp>
    </p:spTree>
    <p:extLst>
      <p:ext uri="{BB962C8B-B14F-4D97-AF65-F5344CB8AC3E}">
        <p14:creationId xmlns:p14="http://schemas.microsoft.com/office/powerpoint/2010/main" val="3853750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121;p48">
            <a:extLst>
              <a:ext uri="{FF2B5EF4-FFF2-40B4-BE49-F238E27FC236}">
                <a16:creationId xmlns:a16="http://schemas.microsoft.com/office/drawing/2014/main" id="{53B0E892-B682-4636-9456-60FA7DD09A6B}"/>
              </a:ext>
            </a:extLst>
          </p:cNvPr>
          <p:cNvSpPr txBox="1">
            <a:spLocks/>
          </p:cNvSpPr>
          <p:nvPr/>
        </p:nvSpPr>
        <p:spPr>
          <a:xfrm>
            <a:off x="176410" y="112393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Gerenciadores de layouts – PACK()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1F98E35E-598B-403F-91D6-3C5C70A09E1E}"/>
              </a:ext>
            </a:extLst>
          </p:cNvPr>
          <p:cNvSpPr/>
          <p:nvPr/>
        </p:nvSpPr>
        <p:spPr>
          <a:xfrm>
            <a:off x="176410" y="863690"/>
            <a:ext cx="67730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000" b="1" dirty="0">
                <a:solidFill>
                  <a:srgbClr val="0070C0"/>
                </a:solidFill>
                <a:latin typeface="Bahnschrift Light" panose="020B0502040204020203" pitchFamily="34" charset="0"/>
              </a:rPr>
              <a:t>Método pack() : </a:t>
            </a:r>
            <a:r>
              <a:rPr lang="pt-BR" sz="2000" dirty="0">
                <a:latin typeface="Bahnschrift Light" panose="020B0502040204020203" pitchFamily="34" charset="0"/>
              </a:rPr>
              <a:t>Organiza os elementos em blocos antes de colocá-los na janela pai. Como padrão, ele posiciona elementos no centro da janela, sem espaçamentos entre os elementos. </a:t>
            </a:r>
            <a:endParaRPr lang="pt-BR" sz="2000" dirty="0">
              <a:solidFill>
                <a:srgbClr val="0070C0"/>
              </a:solidFill>
              <a:latin typeface="Bahnschrift Light" panose="020B0502040204020203" pitchFamily="34" charset="0"/>
            </a:endParaRPr>
          </a:p>
          <a:p>
            <a:pPr lvl="1"/>
            <a:endParaRPr lang="pt-BR" sz="2000" dirty="0">
              <a:latin typeface="Bahnschrift Light" panose="020B0502040204020203" pitchFamily="34" charset="0"/>
            </a:endParaRPr>
          </a:p>
          <a:p>
            <a:pPr lvl="1"/>
            <a:endParaRPr lang="pt-BR" sz="2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endParaRPr lang="pt-BR" sz="2000" dirty="0">
              <a:latin typeface="Bahnschrift Light" panose="020B0502040204020203" pitchFamily="34" charset="0"/>
            </a:endParaRPr>
          </a:p>
        </p:txBody>
      </p:sp>
      <p:pic>
        <p:nvPicPr>
          <p:cNvPr id="48" name="Imagem 47" descr="PACK.png">
            <a:extLst>
              <a:ext uri="{FF2B5EF4-FFF2-40B4-BE49-F238E27FC236}">
                <a16:creationId xmlns:a16="http://schemas.microsoft.com/office/drawing/2014/main" id="{47C0859A-9E8D-49E9-B3FF-002E0C8975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8741" y="2550625"/>
            <a:ext cx="1914792" cy="2200582"/>
          </a:xfrm>
          <a:prstGeom prst="rect">
            <a:avLst/>
          </a:prstGeom>
        </p:spPr>
      </p:pic>
      <p:cxnSp>
        <p:nvCxnSpPr>
          <p:cNvPr id="49" name="Conector de seta reta 5">
            <a:extLst>
              <a:ext uri="{FF2B5EF4-FFF2-40B4-BE49-F238E27FC236}">
                <a16:creationId xmlns:a16="http://schemas.microsoft.com/office/drawing/2014/main" id="{F954DB6A-3BC8-43CC-B202-1233D57FF0B8}"/>
              </a:ext>
            </a:extLst>
          </p:cNvPr>
          <p:cNvCxnSpPr>
            <a:cxnSpLocks/>
          </p:cNvCxnSpPr>
          <p:nvPr/>
        </p:nvCxnSpPr>
        <p:spPr>
          <a:xfrm flipV="1">
            <a:off x="2711292" y="3368846"/>
            <a:ext cx="504770" cy="133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8916C-B819-436C-AF06-11B113DFB41F}"/>
              </a:ext>
            </a:extLst>
          </p:cNvPr>
          <p:cNvSpPr txBox="1"/>
          <p:nvPr/>
        </p:nvSpPr>
        <p:spPr>
          <a:xfrm>
            <a:off x="3311880" y="3033101"/>
            <a:ext cx="39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pack</a:t>
            </a:r>
            <a:r>
              <a:rPr lang="pt-BR" sz="1800" dirty="0">
                <a:latin typeface="MS Gothic" panose="020B0609070205080204" pitchFamily="49" charset="-128"/>
                <a:ea typeface="MS Gothic" panose="020B0609070205080204" pitchFamily="49" charset="-128"/>
              </a:rPr>
              <a:t>() sem as propriedades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0014973E-14CA-41D7-B9C7-0FB6783E2B54}"/>
              </a:ext>
            </a:extLst>
          </p:cNvPr>
          <p:cNvSpPr/>
          <p:nvPr/>
        </p:nvSpPr>
        <p:spPr>
          <a:xfrm>
            <a:off x="2915246" y="3650916"/>
            <a:ext cx="4256864" cy="707886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lvl="1" algn="ctr"/>
            <a:r>
              <a:rPr lang="pt-BR" sz="2000" dirty="0">
                <a:solidFill>
                  <a:srgbClr val="0070C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Suas propriedades são:</a:t>
            </a:r>
          </a:p>
          <a:p>
            <a:pPr lvl="1" algn="ctr"/>
            <a:r>
              <a:rPr lang="pt-BR" sz="2000" dirty="0" err="1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expand</a:t>
            </a:r>
            <a:r>
              <a:rPr lang="pt-BR" sz="2000" dirty="0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() - </a:t>
            </a:r>
            <a:r>
              <a:rPr lang="pt-BR" sz="2000" dirty="0" err="1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fill</a:t>
            </a:r>
            <a:r>
              <a:rPr lang="pt-BR" sz="2000" dirty="0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() - </a:t>
            </a:r>
            <a:r>
              <a:rPr lang="pt-BR" sz="2000" dirty="0" err="1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side</a:t>
            </a:r>
            <a:r>
              <a:rPr lang="pt-BR" sz="2000" dirty="0">
                <a:solidFill>
                  <a:srgbClr val="F48618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290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62"/>
          <p:cNvSpPr txBox="1">
            <a:spLocks noGrp="1"/>
          </p:cNvSpPr>
          <p:nvPr>
            <p:ph type="title"/>
          </p:nvPr>
        </p:nvSpPr>
        <p:spPr>
          <a:xfrm>
            <a:off x="5075700" y="12115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Propriedade </a:t>
            </a:r>
            <a:r>
              <a:rPr lang="pt-BR" dirty="0" err="1">
                <a:solidFill>
                  <a:schemeClr val="tx1"/>
                </a:solidFill>
              </a:rPr>
              <a:t>Side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64" name="Google Shape;3664;p62"/>
          <p:cNvSpPr/>
          <p:nvPr/>
        </p:nvSpPr>
        <p:spPr>
          <a:xfrm>
            <a:off x="912781" y="1369228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62"/>
          <p:cNvSpPr/>
          <p:nvPr/>
        </p:nvSpPr>
        <p:spPr>
          <a:xfrm>
            <a:off x="629225" y="1213175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66" name="Google Shape;3666;p62"/>
          <p:cNvPicPr preferRelativeResize="0"/>
          <p:nvPr/>
        </p:nvPicPr>
        <p:blipFill rotWithShape="1">
          <a:blip r:embed="rId3">
            <a:alphaModFix/>
          </a:blip>
          <a:srcRect l="1569" r="1578"/>
          <a:stretch/>
        </p:blipFill>
        <p:spPr>
          <a:xfrm>
            <a:off x="640575" y="1202900"/>
            <a:ext cx="3720900" cy="2561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668" name="Google Shape;3668;p62"/>
          <p:cNvGrpSpPr/>
          <p:nvPr/>
        </p:nvGrpSpPr>
        <p:grpSpPr>
          <a:xfrm flipH="1">
            <a:off x="8142601" y="4380488"/>
            <a:ext cx="655210" cy="655368"/>
            <a:chOff x="1347125" y="349025"/>
            <a:chExt cx="4978800" cy="4980000"/>
          </a:xfrm>
        </p:grpSpPr>
        <p:sp>
          <p:nvSpPr>
            <p:cNvPr id="3669" name="Google Shape;3669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1" name="Google Shape;3691;p62"/>
          <p:cNvSpPr/>
          <p:nvPr/>
        </p:nvSpPr>
        <p:spPr>
          <a:xfrm flipH="1">
            <a:off x="8181850" y="3776600"/>
            <a:ext cx="316800" cy="316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62"/>
          <p:cNvSpPr/>
          <p:nvPr/>
        </p:nvSpPr>
        <p:spPr>
          <a:xfrm flipH="1">
            <a:off x="7553025" y="-35858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62"/>
          <p:cNvSpPr/>
          <p:nvPr/>
        </p:nvSpPr>
        <p:spPr>
          <a:xfrm>
            <a:off x="3584088" y="3449350"/>
            <a:ext cx="566700" cy="5667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5" name="Google Shape;3695;p62"/>
          <p:cNvGrpSpPr/>
          <p:nvPr/>
        </p:nvGrpSpPr>
        <p:grpSpPr>
          <a:xfrm>
            <a:off x="948133" y="539999"/>
            <a:ext cx="1051523" cy="1051776"/>
            <a:chOff x="1347125" y="349025"/>
            <a:chExt cx="4978800" cy="4980000"/>
          </a:xfrm>
        </p:grpSpPr>
        <p:sp>
          <p:nvSpPr>
            <p:cNvPr id="3696" name="Google Shape;3696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21;p48">
            <a:extLst>
              <a:ext uri="{FF2B5EF4-FFF2-40B4-BE49-F238E27FC236}">
                <a16:creationId xmlns:a16="http://schemas.microsoft.com/office/drawing/2014/main" id="{A097FBC5-8E9C-4F12-B8BD-EA1EEA80F4E4}"/>
              </a:ext>
            </a:extLst>
          </p:cNvPr>
          <p:cNvSpPr txBox="1">
            <a:spLocks/>
          </p:cNvSpPr>
          <p:nvPr/>
        </p:nvSpPr>
        <p:spPr>
          <a:xfrm>
            <a:off x="176410" y="158209"/>
            <a:ext cx="5789492" cy="6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 pack(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Side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8AE0C8A-89B9-46AD-8A05-6563B492A29A}"/>
              </a:ext>
            </a:extLst>
          </p:cNvPr>
          <p:cNvSpPr/>
          <p:nvPr/>
        </p:nvSpPr>
        <p:spPr>
          <a:xfrm>
            <a:off x="267630" y="931903"/>
            <a:ext cx="8876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b="1" dirty="0">
                <a:latin typeface="Bahnschrift Light" panose="020B0502040204020203" pitchFamily="34" charset="0"/>
              </a:rPr>
              <a:t>pack() </a:t>
            </a:r>
            <a:r>
              <a:rPr lang="pt-BR" sz="2000" dirty="0">
                <a:latin typeface="Bahnschrift Light" panose="020B0502040204020203" pitchFamily="34" charset="0"/>
              </a:rPr>
              <a:t>= Propriedade </a:t>
            </a:r>
            <a:r>
              <a:rPr lang="pt-BR" sz="2000" b="1" dirty="0" err="1">
                <a:latin typeface="Bahnschrift Light" panose="020B0502040204020203" pitchFamily="34" charset="0"/>
              </a:rPr>
              <a:t>side</a:t>
            </a:r>
            <a:r>
              <a:rPr lang="pt-BR" sz="2000" b="1" dirty="0">
                <a:latin typeface="Bahnschrift Light" panose="020B0502040204020203" pitchFamily="34" charset="0"/>
              </a:rPr>
              <a:t>, </a:t>
            </a:r>
            <a:r>
              <a:rPr lang="pt-BR" sz="2000" dirty="0">
                <a:latin typeface="Bahnschrift Light" panose="020B0502040204020203" pitchFamily="34" charset="0"/>
              </a:rPr>
              <a:t>vincula uma extremidade ao componente.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2906F6-D8DE-4CE4-992A-2FCC68E3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656107"/>
            <a:ext cx="3609112" cy="31831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482CD36-6B3B-4D75-B14B-938755E68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62" y="1817732"/>
            <a:ext cx="1643218" cy="16214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FE2C34-C650-44AF-AF68-BF80BD865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678" y="1817732"/>
            <a:ext cx="1712673" cy="16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2489649" y="2091038"/>
            <a:ext cx="6331621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Amatic SC" panose="020B0604020202020204" charset="-79"/>
                <a:cs typeface="Amatic SC" panose="020B0604020202020204" charset="-79"/>
              </a:rPr>
              <a:t>Python e Seus Recursos</a:t>
            </a:r>
            <a:endParaRPr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1070" name="Google Shape;1070;p46"/>
          <p:cNvSpPr txBox="1">
            <a:spLocks noGrp="1"/>
          </p:cNvSpPr>
          <p:nvPr>
            <p:ph type="subTitle" idx="1"/>
          </p:nvPr>
        </p:nvSpPr>
        <p:spPr>
          <a:xfrm>
            <a:off x="2489648" y="30525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breve histórico do Python</a:t>
            </a:r>
            <a:endParaRPr dirty="0"/>
          </a:p>
        </p:txBody>
      </p:sp>
      <p:sp>
        <p:nvSpPr>
          <p:cNvPr id="1071" name="Google Shape;1071;p46"/>
          <p:cNvSpPr txBox="1">
            <a:spLocks noGrp="1"/>
          </p:cNvSpPr>
          <p:nvPr>
            <p:ph type="title" idx="2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62"/>
          <p:cNvSpPr txBox="1">
            <a:spLocks noGrp="1"/>
          </p:cNvSpPr>
          <p:nvPr>
            <p:ph type="title"/>
          </p:nvPr>
        </p:nvSpPr>
        <p:spPr>
          <a:xfrm>
            <a:off x="5075700" y="12115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Propriedade </a:t>
            </a:r>
            <a:r>
              <a:rPr lang="pt-BR" dirty="0" err="1">
                <a:solidFill>
                  <a:schemeClr val="tx1"/>
                </a:solidFill>
              </a:rPr>
              <a:t>Anchor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64" name="Google Shape;3664;p62"/>
          <p:cNvSpPr/>
          <p:nvPr/>
        </p:nvSpPr>
        <p:spPr>
          <a:xfrm>
            <a:off x="912781" y="1369228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62"/>
          <p:cNvSpPr/>
          <p:nvPr/>
        </p:nvSpPr>
        <p:spPr>
          <a:xfrm>
            <a:off x="629225" y="1213175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66" name="Google Shape;3666;p62"/>
          <p:cNvPicPr preferRelativeResize="0"/>
          <p:nvPr/>
        </p:nvPicPr>
        <p:blipFill rotWithShape="1">
          <a:blip r:embed="rId3">
            <a:alphaModFix/>
          </a:blip>
          <a:srcRect l="1569" r="1578"/>
          <a:stretch/>
        </p:blipFill>
        <p:spPr>
          <a:xfrm>
            <a:off x="640575" y="1202900"/>
            <a:ext cx="3720900" cy="2561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668" name="Google Shape;3668;p62"/>
          <p:cNvGrpSpPr/>
          <p:nvPr/>
        </p:nvGrpSpPr>
        <p:grpSpPr>
          <a:xfrm flipH="1">
            <a:off x="8142601" y="4380488"/>
            <a:ext cx="655210" cy="655368"/>
            <a:chOff x="1347125" y="349025"/>
            <a:chExt cx="4978800" cy="4980000"/>
          </a:xfrm>
        </p:grpSpPr>
        <p:sp>
          <p:nvSpPr>
            <p:cNvPr id="3669" name="Google Shape;3669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1" name="Google Shape;3691;p62"/>
          <p:cNvSpPr/>
          <p:nvPr/>
        </p:nvSpPr>
        <p:spPr>
          <a:xfrm flipH="1">
            <a:off x="8181850" y="3776600"/>
            <a:ext cx="316800" cy="316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62"/>
          <p:cNvSpPr/>
          <p:nvPr/>
        </p:nvSpPr>
        <p:spPr>
          <a:xfrm flipH="1">
            <a:off x="7553025" y="-35858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62"/>
          <p:cNvSpPr/>
          <p:nvPr/>
        </p:nvSpPr>
        <p:spPr>
          <a:xfrm>
            <a:off x="3584088" y="3449350"/>
            <a:ext cx="566700" cy="5667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5" name="Google Shape;3695;p62"/>
          <p:cNvGrpSpPr/>
          <p:nvPr/>
        </p:nvGrpSpPr>
        <p:grpSpPr>
          <a:xfrm>
            <a:off x="948133" y="539999"/>
            <a:ext cx="1051523" cy="1051776"/>
            <a:chOff x="1347125" y="349025"/>
            <a:chExt cx="4978800" cy="4980000"/>
          </a:xfrm>
        </p:grpSpPr>
        <p:sp>
          <p:nvSpPr>
            <p:cNvPr id="3696" name="Google Shape;3696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8381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21;p48">
            <a:extLst>
              <a:ext uri="{FF2B5EF4-FFF2-40B4-BE49-F238E27FC236}">
                <a16:creationId xmlns:a16="http://schemas.microsoft.com/office/drawing/2014/main" id="{A097FBC5-8E9C-4F12-B8BD-EA1EEA80F4E4}"/>
              </a:ext>
            </a:extLst>
          </p:cNvPr>
          <p:cNvSpPr txBox="1">
            <a:spLocks/>
          </p:cNvSpPr>
          <p:nvPr/>
        </p:nvSpPr>
        <p:spPr>
          <a:xfrm>
            <a:off x="176410" y="158209"/>
            <a:ext cx="5789492" cy="6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 pack(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anchor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0772A45-A552-4DE8-A6A5-75E6C3735C51}"/>
              </a:ext>
            </a:extLst>
          </p:cNvPr>
          <p:cNvSpPr/>
          <p:nvPr/>
        </p:nvSpPr>
        <p:spPr>
          <a:xfrm>
            <a:off x="304464" y="795824"/>
            <a:ext cx="7256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b="1" dirty="0">
                <a:latin typeface="Bahnschrift Light" panose="020B0502040204020203" pitchFamily="34" charset="0"/>
              </a:rPr>
              <a:t>pack() </a:t>
            </a:r>
            <a:r>
              <a:rPr lang="pt-BR" sz="2000" dirty="0">
                <a:latin typeface="Bahnschrift Light" panose="020B0502040204020203" pitchFamily="34" charset="0"/>
              </a:rPr>
              <a:t>= Propriedade </a:t>
            </a:r>
            <a:r>
              <a:rPr lang="pt-BR" sz="2000" b="1" dirty="0">
                <a:latin typeface="Bahnschrift Light" panose="020B0502040204020203" pitchFamily="34" charset="0"/>
              </a:rPr>
              <a:t>ANCHOR, </a:t>
            </a:r>
            <a:r>
              <a:rPr lang="pt-BR" sz="2000" dirty="0">
                <a:latin typeface="Bahnschrift Light" panose="020B0502040204020203" pitchFamily="34" charset="0"/>
              </a:rPr>
              <a:t>vincula um sentido a um componente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D02CBD4-788C-41CD-80D5-5E008343DD35}"/>
              </a:ext>
            </a:extLst>
          </p:cNvPr>
          <p:cNvGrpSpPr/>
          <p:nvPr/>
        </p:nvGrpSpPr>
        <p:grpSpPr>
          <a:xfrm>
            <a:off x="26066" y="1502453"/>
            <a:ext cx="4980832" cy="3414631"/>
            <a:chOff x="1330092" y="1530097"/>
            <a:chExt cx="7608500" cy="518071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49A4529-5956-47C3-8B0F-794665DFE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855" y="2138826"/>
              <a:ext cx="3990975" cy="3952875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555088F-13BA-434F-852F-9FAEC596C16C}"/>
                </a:ext>
              </a:extLst>
            </p:cNvPr>
            <p:cNvSpPr/>
            <p:nvPr/>
          </p:nvSpPr>
          <p:spPr>
            <a:xfrm>
              <a:off x="4172685" y="1530097"/>
              <a:ext cx="1923314" cy="461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just"/>
              <a:r>
                <a:rPr lang="pt-BR" sz="2400" b="1" dirty="0"/>
                <a:t>NORTE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417CA68-CE6E-452B-B84E-13DE4FDD3D24}"/>
                </a:ext>
              </a:extLst>
            </p:cNvPr>
            <p:cNvSpPr/>
            <p:nvPr/>
          </p:nvSpPr>
          <p:spPr>
            <a:xfrm>
              <a:off x="4230768" y="6010369"/>
              <a:ext cx="1923314" cy="700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pt-BR" sz="2400" b="1" dirty="0"/>
                <a:t>SUL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C96FB22-9C84-496A-92BF-625EFEFF288A}"/>
                </a:ext>
              </a:extLst>
            </p:cNvPr>
            <p:cNvSpPr/>
            <p:nvPr/>
          </p:nvSpPr>
          <p:spPr>
            <a:xfrm>
              <a:off x="7015278" y="3909849"/>
              <a:ext cx="19233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just"/>
              <a:r>
                <a:rPr lang="pt-BR" sz="2400" b="1" dirty="0"/>
                <a:t>LESTE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83B64DF-E973-4892-80CF-83317CE7C95E}"/>
                </a:ext>
              </a:extLst>
            </p:cNvPr>
            <p:cNvSpPr/>
            <p:nvPr/>
          </p:nvSpPr>
          <p:spPr>
            <a:xfrm>
              <a:off x="1330092" y="3909849"/>
              <a:ext cx="1923314" cy="461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just"/>
              <a:r>
                <a:rPr lang="pt-BR" sz="2400" b="1" dirty="0"/>
                <a:t>OESTE</a:t>
              </a: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4F028FD7-8F83-4D52-BFA3-DA43309DF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972" y="1626821"/>
            <a:ext cx="2939157" cy="30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99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21;p48">
            <a:extLst>
              <a:ext uri="{FF2B5EF4-FFF2-40B4-BE49-F238E27FC236}">
                <a16:creationId xmlns:a16="http://schemas.microsoft.com/office/drawing/2014/main" id="{A097FBC5-8E9C-4F12-B8BD-EA1EEA80F4E4}"/>
              </a:ext>
            </a:extLst>
          </p:cNvPr>
          <p:cNvSpPr txBox="1">
            <a:spLocks/>
          </p:cNvSpPr>
          <p:nvPr/>
        </p:nvSpPr>
        <p:spPr>
          <a:xfrm>
            <a:off x="176410" y="158209"/>
            <a:ext cx="5789492" cy="6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 pack(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anchor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0772A45-A552-4DE8-A6A5-75E6C3735C51}"/>
              </a:ext>
            </a:extLst>
          </p:cNvPr>
          <p:cNvSpPr/>
          <p:nvPr/>
        </p:nvSpPr>
        <p:spPr>
          <a:xfrm>
            <a:off x="304464" y="795824"/>
            <a:ext cx="7256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b="1" dirty="0">
                <a:latin typeface="Bahnschrift Light" panose="020B0502040204020203" pitchFamily="34" charset="0"/>
              </a:rPr>
              <a:t>pack() </a:t>
            </a:r>
            <a:r>
              <a:rPr lang="pt-BR" sz="2000" dirty="0">
                <a:latin typeface="Bahnschrift Light" panose="020B0502040204020203" pitchFamily="34" charset="0"/>
              </a:rPr>
              <a:t>= Propriedade </a:t>
            </a:r>
            <a:r>
              <a:rPr lang="pt-BR" sz="2000" b="1" dirty="0">
                <a:latin typeface="Bahnschrift Light" panose="020B0502040204020203" pitchFamily="34" charset="0"/>
              </a:rPr>
              <a:t>ANCHOR, </a:t>
            </a:r>
            <a:r>
              <a:rPr lang="pt-BR" sz="2000" dirty="0">
                <a:latin typeface="Bahnschrift Light" panose="020B0502040204020203" pitchFamily="34" charset="0"/>
              </a:rPr>
              <a:t>vincula um sentido a um componente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6A9B482-715F-4148-A193-3DEF6F33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3"/>
          <a:stretch/>
        </p:blipFill>
        <p:spPr>
          <a:xfrm>
            <a:off x="683605" y="1530100"/>
            <a:ext cx="3358527" cy="31848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7605312-55A7-4C67-AA25-23603A8C6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478" y="1521028"/>
            <a:ext cx="3010829" cy="31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1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21;p48">
            <a:extLst>
              <a:ext uri="{FF2B5EF4-FFF2-40B4-BE49-F238E27FC236}">
                <a16:creationId xmlns:a16="http://schemas.microsoft.com/office/drawing/2014/main" id="{A097FBC5-8E9C-4F12-B8BD-EA1EEA80F4E4}"/>
              </a:ext>
            </a:extLst>
          </p:cNvPr>
          <p:cNvSpPr txBox="1">
            <a:spLocks/>
          </p:cNvSpPr>
          <p:nvPr/>
        </p:nvSpPr>
        <p:spPr>
          <a:xfrm>
            <a:off x="176410" y="158209"/>
            <a:ext cx="5789492" cy="6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 pack(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anchor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0772A45-A552-4DE8-A6A5-75E6C3735C51}"/>
              </a:ext>
            </a:extLst>
          </p:cNvPr>
          <p:cNvSpPr/>
          <p:nvPr/>
        </p:nvSpPr>
        <p:spPr>
          <a:xfrm>
            <a:off x="304464" y="795824"/>
            <a:ext cx="7256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b="1" dirty="0">
                <a:latin typeface="Bahnschrift Light" panose="020B0502040204020203" pitchFamily="34" charset="0"/>
              </a:rPr>
              <a:t>pack() </a:t>
            </a:r>
            <a:r>
              <a:rPr lang="pt-BR" sz="2000" dirty="0">
                <a:latin typeface="Bahnschrift Light" panose="020B0502040204020203" pitchFamily="34" charset="0"/>
              </a:rPr>
              <a:t>= Propriedade </a:t>
            </a:r>
            <a:r>
              <a:rPr lang="pt-BR" sz="2000" b="1" dirty="0">
                <a:latin typeface="Bahnschrift Light" panose="020B0502040204020203" pitchFamily="34" charset="0"/>
              </a:rPr>
              <a:t>ANCHOR, </a:t>
            </a:r>
            <a:r>
              <a:rPr lang="pt-BR" sz="2000" dirty="0">
                <a:latin typeface="Bahnschrift Light" panose="020B0502040204020203" pitchFamily="34" charset="0"/>
              </a:rPr>
              <a:t>vincula um sentido a um componente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C58938-E827-45C1-9563-157747C4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14" y="1677240"/>
            <a:ext cx="2620567" cy="2583219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77FFAB2-6FF4-49AB-9238-D81AADD7AEBF}"/>
              </a:ext>
            </a:extLst>
          </p:cNvPr>
          <p:cNvGrpSpPr/>
          <p:nvPr/>
        </p:nvGrpSpPr>
        <p:grpSpPr>
          <a:xfrm>
            <a:off x="1304693" y="1293321"/>
            <a:ext cx="5241073" cy="3268838"/>
            <a:chOff x="608722" y="1278146"/>
            <a:chExt cx="8329870" cy="5002018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D0D9D65-ACC8-4969-94D8-22BEC6AFCB85}"/>
                </a:ext>
              </a:extLst>
            </p:cNvPr>
            <p:cNvSpPr/>
            <p:nvPr/>
          </p:nvSpPr>
          <p:spPr>
            <a:xfrm>
              <a:off x="3659793" y="1278146"/>
              <a:ext cx="2250823" cy="7064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just"/>
              <a:r>
                <a:rPr lang="pt-BR" sz="2400" b="1" dirty="0"/>
                <a:t>NORTE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689B95D-EE57-4F60-85DB-DD0A43198CD7}"/>
                </a:ext>
              </a:extLst>
            </p:cNvPr>
            <p:cNvSpPr/>
            <p:nvPr/>
          </p:nvSpPr>
          <p:spPr>
            <a:xfrm>
              <a:off x="4115612" y="5818499"/>
              <a:ext cx="19233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just"/>
              <a:r>
                <a:rPr lang="pt-BR" sz="2400" b="1" dirty="0"/>
                <a:t>SUL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F68C89-52EF-49E0-AED4-C0C989A5CB7F}"/>
                </a:ext>
              </a:extLst>
            </p:cNvPr>
            <p:cNvSpPr/>
            <p:nvPr/>
          </p:nvSpPr>
          <p:spPr>
            <a:xfrm>
              <a:off x="7015278" y="3909849"/>
              <a:ext cx="19233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just"/>
              <a:r>
                <a:rPr lang="pt-BR" sz="2400" b="1" dirty="0"/>
                <a:t>LESTE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539A506-84B0-491F-854B-34E96F695543}"/>
                </a:ext>
              </a:extLst>
            </p:cNvPr>
            <p:cNvSpPr/>
            <p:nvPr/>
          </p:nvSpPr>
          <p:spPr>
            <a:xfrm>
              <a:off x="608722" y="3909849"/>
              <a:ext cx="2366391" cy="7064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just"/>
              <a:r>
                <a:rPr lang="pt-BR" sz="2400" b="1" dirty="0"/>
                <a:t>OESTE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178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21;p48">
            <a:extLst>
              <a:ext uri="{FF2B5EF4-FFF2-40B4-BE49-F238E27FC236}">
                <a16:creationId xmlns:a16="http://schemas.microsoft.com/office/drawing/2014/main" id="{A097FBC5-8E9C-4F12-B8BD-EA1EEA80F4E4}"/>
              </a:ext>
            </a:extLst>
          </p:cNvPr>
          <p:cNvSpPr txBox="1">
            <a:spLocks/>
          </p:cNvSpPr>
          <p:nvPr/>
        </p:nvSpPr>
        <p:spPr>
          <a:xfrm>
            <a:off x="176410" y="158209"/>
            <a:ext cx="5789492" cy="6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 pack(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anchor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0772A45-A552-4DE8-A6A5-75E6C3735C51}"/>
              </a:ext>
            </a:extLst>
          </p:cNvPr>
          <p:cNvSpPr/>
          <p:nvPr/>
        </p:nvSpPr>
        <p:spPr>
          <a:xfrm>
            <a:off x="304464" y="795824"/>
            <a:ext cx="7256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b="1" dirty="0">
                <a:latin typeface="Bahnschrift Light" panose="020B0502040204020203" pitchFamily="34" charset="0"/>
              </a:rPr>
              <a:t>pack() </a:t>
            </a:r>
            <a:r>
              <a:rPr lang="pt-BR" sz="2000" dirty="0">
                <a:latin typeface="Bahnschrift Light" panose="020B0502040204020203" pitchFamily="34" charset="0"/>
              </a:rPr>
              <a:t>= Propriedade </a:t>
            </a:r>
            <a:r>
              <a:rPr lang="pt-BR" sz="2000" b="1" dirty="0">
                <a:latin typeface="Bahnschrift Light" panose="020B0502040204020203" pitchFamily="34" charset="0"/>
              </a:rPr>
              <a:t>ANCHOR, </a:t>
            </a:r>
            <a:r>
              <a:rPr lang="pt-BR" sz="2000" dirty="0">
                <a:latin typeface="Bahnschrift Light" panose="020B0502040204020203" pitchFamily="34" charset="0"/>
              </a:rPr>
              <a:t>vincula um sentido a um componente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8297C10-5CA6-46DE-8E4F-AD25EB52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72" y="1530100"/>
            <a:ext cx="4214328" cy="36636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2F5B0A7-D57B-443A-ACDD-B2CF06EEE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171" y="1503710"/>
            <a:ext cx="2996318" cy="344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60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62"/>
          <p:cNvSpPr txBox="1">
            <a:spLocks noGrp="1"/>
          </p:cNvSpPr>
          <p:nvPr>
            <p:ph type="title"/>
          </p:nvPr>
        </p:nvSpPr>
        <p:spPr>
          <a:xfrm>
            <a:off x="5075700" y="12115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Propriedade </a:t>
            </a:r>
            <a:r>
              <a:rPr lang="pt-BR" dirty="0" err="1">
                <a:solidFill>
                  <a:schemeClr val="tx1"/>
                </a:solidFill>
              </a:rPr>
              <a:t>Fill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64" name="Google Shape;3664;p62"/>
          <p:cNvSpPr/>
          <p:nvPr/>
        </p:nvSpPr>
        <p:spPr>
          <a:xfrm>
            <a:off x="912781" y="1369228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62"/>
          <p:cNvSpPr/>
          <p:nvPr/>
        </p:nvSpPr>
        <p:spPr>
          <a:xfrm>
            <a:off x="629225" y="1213175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66" name="Google Shape;3666;p62"/>
          <p:cNvPicPr preferRelativeResize="0"/>
          <p:nvPr/>
        </p:nvPicPr>
        <p:blipFill rotWithShape="1">
          <a:blip r:embed="rId3">
            <a:alphaModFix/>
          </a:blip>
          <a:srcRect l="1569" r="1578"/>
          <a:stretch/>
        </p:blipFill>
        <p:spPr>
          <a:xfrm>
            <a:off x="640575" y="1202900"/>
            <a:ext cx="3720900" cy="2561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668" name="Google Shape;3668;p62"/>
          <p:cNvGrpSpPr/>
          <p:nvPr/>
        </p:nvGrpSpPr>
        <p:grpSpPr>
          <a:xfrm flipH="1">
            <a:off x="8142601" y="4380488"/>
            <a:ext cx="655210" cy="655368"/>
            <a:chOff x="1347125" y="349025"/>
            <a:chExt cx="4978800" cy="4980000"/>
          </a:xfrm>
        </p:grpSpPr>
        <p:sp>
          <p:nvSpPr>
            <p:cNvPr id="3669" name="Google Shape;3669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1" name="Google Shape;3691;p62"/>
          <p:cNvSpPr/>
          <p:nvPr/>
        </p:nvSpPr>
        <p:spPr>
          <a:xfrm flipH="1">
            <a:off x="8181850" y="3776600"/>
            <a:ext cx="316800" cy="316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62"/>
          <p:cNvSpPr/>
          <p:nvPr/>
        </p:nvSpPr>
        <p:spPr>
          <a:xfrm flipH="1">
            <a:off x="7553025" y="-35858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62"/>
          <p:cNvSpPr/>
          <p:nvPr/>
        </p:nvSpPr>
        <p:spPr>
          <a:xfrm>
            <a:off x="3584088" y="3449350"/>
            <a:ext cx="566700" cy="5667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5" name="Google Shape;3695;p62"/>
          <p:cNvGrpSpPr/>
          <p:nvPr/>
        </p:nvGrpSpPr>
        <p:grpSpPr>
          <a:xfrm>
            <a:off x="948133" y="539999"/>
            <a:ext cx="1051523" cy="1051776"/>
            <a:chOff x="1347125" y="349025"/>
            <a:chExt cx="4978800" cy="4980000"/>
          </a:xfrm>
        </p:grpSpPr>
        <p:sp>
          <p:nvSpPr>
            <p:cNvPr id="3696" name="Google Shape;3696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7364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21;p48">
            <a:extLst>
              <a:ext uri="{FF2B5EF4-FFF2-40B4-BE49-F238E27FC236}">
                <a16:creationId xmlns:a16="http://schemas.microsoft.com/office/drawing/2014/main" id="{A097FBC5-8E9C-4F12-B8BD-EA1EEA80F4E4}"/>
              </a:ext>
            </a:extLst>
          </p:cNvPr>
          <p:cNvSpPr txBox="1">
            <a:spLocks/>
          </p:cNvSpPr>
          <p:nvPr/>
        </p:nvSpPr>
        <p:spPr>
          <a:xfrm>
            <a:off x="176410" y="158209"/>
            <a:ext cx="5789492" cy="6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 pack(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Fill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0772A45-A552-4DE8-A6A5-75E6C3735C51}"/>
              </a:ext>
            </a:extLst>
          </p:cNvPr>
          <p:cNvSpPr/>
          <p:nvPr/>
        </p:nvSpPr>
        <p:spPr>
          <a:xfrm>
            <a:off x="750513" y="1232922"/>
            <a:ext cx="77913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070C0"/>
                </a:solidFill>
                <a:latin typeface="Bahnschrift Light" panose="020B0502040204020203" pitchFamily="34" charset="0"/>
              </a:rPr>
              <a:t>pack(</a:t>
            </a:r>
            <a:r>
              <a:rPr lang="pt-BR" sz="2400" dirty="0" err="1">
                <a:solidFill>
                  <a:srgbClr val="FF0000"/>
                </a:solidFill>
                <a:latin typeface="Bahnschrift Light" panose="020B0502040204020203" pitchFamily="34" charset="0"/>
              </a:rPr>
              <a:t>fill</a:t>
            </a:r>
            <a:r>
              <a:rPr lang="pt-BR" sz="2400" dirty="0">
                <a:solidFill>
                  <a:srgbClr val="0070C0"/>
                </a:solidFill>
                <a:latin typeface="Bahnschrift Light" panose="020B0502040204020203" pitchFamily="34" charset="0"/>
              </a:rPr>
              <a:t>) : </a:t>
            </a:r>
            <a:r>
              <a:rPr lang="pt-BR" sz="2400" dirty="0">
                <a:latin typeface="Bahnschrift Light" panose="020B0502040204020203" pitchFamily="34" charset="0"/>
              </a:rPr>
              <a:t>Determina se o elemento preenche qualquer espaço extra ou mantém suas próprias dimensões mínimas: 	</a:t>
            </a:r>
          </a:p>
          <a:p>
            <a:pPr lvl="2" algn="just">
              <a:buFont typeface="Arial" pitchFamily="34" charset="0"/>
              <a:buChar char="•"/>
            </a:pPr>
            <a:r>
              <a:rPr lang="pt-BR" sz="2400" dirty="0">
                <a:latin typeface="Bahnschrift Light" panose="020B0502040204020203" pitchFamily="34" charset="0"/>
              </a:rPr>
              <a:t> NONE (padrão)</a:t>
            </a:r>
          </a:p>
          <a:p>
            <a:pPr lvl="2" algn="just">
              <a:buFont typeface="Arial" pitchFamily="34" charset="0"/>
              <a:buChar char="•"/>
            </a:pPr>
            <a:r>
              <a:rPr lang="pt-BR" sz="2400" dirty="0">
                <a:latin typeface="Bahnschrift Light" panose="020B0502040204020203" pitchFamily="34" charset="0"/>
              </a:rPr>
              <a:t> X (preencher apenas horizontalmente)</a:t>
            </a:r>
          </a:p>
          <a:p>
            <a:pPr lvl="2" algn="just">
              <a:buFont typeface="Arial" pitchFamily="34" charset="0"/>
              <a:buChar char="•"/>
            </a:pPr>
            <a:r>
              <a:rPr lang="pt-BR" sz="2400" dirty="0">
                <a:latin typeface="Bahnschrift Light" panose="020B0502040204020203" pitchFamily="34" charset="0"/>
              </a:rPr>
              <a:t> Y (preencher apenas verticalmente) </a:t>
            </a:r>
          </a:p>
          <a:p>
            <a:pPr lvl="2" algn="just">
              <a:buFont typeface="Arial" pitchFamily="34" charset="0"/>
              <a:buChar char="•"/>
            </a:pPr>
            <a:r>
              <a:rPr lang="pt-BR" sz="2400" dirty="0">
                <a:latin typeface="Bahnschrift Light" panose="020B0502040204020203" pitchFamily="34" charset="0"/>
              </a:rPr>
              <a:t> BOTH (preencher horizontal e verticalmente ).</a:t>
            </a:r>
            <a:endParaRPr lang="pt-BR" sz="2400" dirty="0">
              <a:solidFill>
                <a:srgbClr val="0070C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8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21;p48">
            <a:extLst>
              <a:ext uri="{FF2B5EF4-FFF2-40B4-BE49-F238E27FC236}">
                <a16:creationId xmlns:a16="http://schemas.microsoft.com/office/drawing/2014/main" id="{A097FBC5-8E9C-4F12-B8BD-EA1EEA80F4E4}"/>
              </a:ext>
            </a:extLst>
          </p:cNvPr>
          <p:cNvSpPr txBox="1">
            <a:spLocks/>
          </p:cNvSpPr>
          <p:nvPr/>
        </p:nvSpPr>
        <p:spPr>
          <a:xfrm>
            <a:off x="176410" y="158209"/>
            <a:ext cx="5789492" cy="6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 pack(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Fill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E9790C-D690-4E10-B7B5-1292EE35C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9" y="1059365"/>
            <a:ext cx="6001365" cy="32559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6A22457-C511-453C-A409-E068AF0EA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51" y="1427354"/>
            <a:ext cx="2458831" cy="20862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1074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21;p48">
            <a:extLst>
              <a:ext uri="{FF2B5EF4-FFF2-40B4-BE49-F238E27FC236}">
                <a16:creationId xmlns:a16="http://schemas.microsoft.com/office/drawing/2014/main" id="{A097FBC5-8E9C-4F12-B8BD-EA1EEA80F4E4}"/>
              </a:ext>
            </a:extLst>
          </p:cNvPr>
          <p:cNvSpPr txBox="1">
            <a:spLocks/>
          </p:cNvSpPr>
          <p:nvPr/>
        </p:nvSpPr>
        <p:spPr>
          <a:xfrm>
            <a:off x="176410" y="158209"/>
            <a:ext cx="5789492" cy="6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 pack(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Fill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627D9C-7C09-461A-910B-CE66C6FB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9" y="1397303"/>
            <a:ext cx="4819336" cy="34967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554F29-65F0-49B2-B13A-5FE9DE789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72" y="1567244"/>
            <a:ext cx="2752128" cy="315685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A1FA3EC-4E64-46BD-B35C-319419B5EC05}"/>
              </a:ext>
            </a:extLst>
          </p:cNvPr>
          <p:cNvSpPr/>
          <p:nvPr/>
        </p:nvSpPr>
        <p:spPr>
          <a:xfrm>
            <a:off x="347457" y="736247"/>
            <a:ext cx="6304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b="1" dirty="0">
                <a:latin typeface="Bahnschrift Light" panose="020B0502040204020203" pitchFamily="34" charset="0"/>
              </a:rPr>
              <a:t>pack() </a:t>
            </a:r>
            <a:r>
              <a:rPr lang="pt-BR" sz="2000" dirty="0">
                <a:latin typeface="Bahnschrift Light" panose="020B0502040204020203" pitchFamily="34" charset="0"/>
              </a:rPr>
              <a:t>= Propriedade FILL - BOTH</a:t>
            </a:r>
          </a:p>
        </p:txBody>
      </p:sp>
    </p:spTree>
    <p:extLst>
      <p:ext uri="{BB962C8B-B14F-4D97-AF65-F5344CB8AC3E}">
        <p14:creationId xmlns:p14="http://schemas.microsoft.com/office/powerpoint/2010/main" val="3527365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62"/>
          <p:cNvSpPr txBox="1">
            <a:spLocks noGrp="1"/>
          </p:cNvSpPr>
          <p:nvPr>
            <p:ph type="title"/>
          </p:nvPr>
        </p:nvSpPr>
        <p:spPr>
          <a:xfrm>
            <a:off x="5075700" y="12115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Propriedade </a:t>
            </a:r>
            <a:r>
              <a:rPr lang="pt-BR" dirty="0" err="1">
                <a:solidFill>
                  <a:schemeClr val="tx1"/>
                </a:solidFill>
              </a:rPr>
              <a:t>Expand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64" name="Google Shape;3664;p62"/>
          <p:cNvSpPr/>
          <p:nvPr/>
        </p:nvSpPr>
        <p:spPr>
          <a:xfrm>
            <a:off x="912781" y="1369228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62"/>
          <p:cNvSpPr/>
          <p:nvPr/>
        </p:nvSpPr>
        <p:spPr>
          <a:xfrm>
            <a:off x="629225" y="1213175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66" name="Google Shape;3666;p62"/>
          <p:cNvPicPr preferRelativeResize="0"/>
          <p:nvPr/>
        </p:nvPicPr>
        <p:blipFill rotWithShape="1">
          <a:blip r:embed="rId3">
            <a:alphaModFix/>
          </a:blip>
          <a:srcRect l="1569" r="1578"/>
          <a:stretch/>
        </p:blipFill>
        <p:spPr>
          <a:xfrm>
            <a:off x="640575" y="1202900"/>
            <a:ext cx="3720900" cy="2561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668" name="Google Shape;3668;p62"/>
          <p:cNvGrpSpPr/>
          <p:nvPr/>
        </p:nvGrpSpPr>
        <p:grpSpPr>
          <a:xfrm flipH="1">
            <a:off x="8142601" y="4380488"/>
            <a:ext cx="655210" cy="655368"/>
            <a:chOff x="1347125" y="349025"/>
            <a:chExt cx="4978800" cy="4980000"/>
          </a:xfrm>
        </p:grpSpPr>
        <p:sp>
          <p:nvSpPr>
            <p:cNvPr id="3669" name="Google Shape;3669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1" name="Google Shape;3691;p62"/>
          <p:cNvSpPr/>
          <p:nvPr/>
        </p:nvSpPr>
        <p:spPr>
          <a:xfrm flipH="1">
            <a:off x="8181850" y="3776600"/>
            <a:ext cx="316800" cy="316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62"/>
          <p:cNvSpPr/>
          <p:nvPr/>
        </p:nvSpPr>
        <p:spPr>
          <a:xfrm flipH="1">
            <a:off x="7553025" y="-35858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62"/>
          <p:cNvSpPr/>
          <p:nvPr/>
        </p:nvSpPr>
        <p:spPr>
          <a:xfrm>
            <a:off x="3584088" y="3449350"/>
            <a:ext cx="566700" cy="5667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5" name="Google Shape;3695;p62"/>
          <p:cNvGrpSpPr/>
          <p:nvPr/>
        </p:nvGrpSpPr>
        <p:grpSpPr>
          <a:xfrm>
            <a:off x="948133" y="539999"/>
            <a:ext cx="1051523" cy="1051776"/>
            <a:chOff x="1347125" y="349025"/>
            <a:chExt cx="4978800" cy="4980000"/>
          </a:xfrm>
        </p:grpSpPr>
        <p:sp>
          <p:nvSpPr>
            <p:cNvPr id="3696" name="Google Shape;3696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589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60"/>
          <p:cNvSpPr txBox="1">
            <a:spLocks noGrp="1"/>
          </p:cNvSpPr>
          <p:nvPr>
            <p:ph type="title"/>
          </p:nvPr>
        </p:nvSpPr>
        <p:spPr>
          <a:xfrm>
            <a:off x="304488" y="403335"/>
            <a:ext cx="3294000" cy="5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matic SC" panose="020B0604020202020204" charset="-79"/>
              </a:rPr>
              <a:t>Breve Histórico</a:t>
            </a:r>
            <a:endParaRPr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  <a:cs typeface="Amatic SC" panose="020B0604020202020204" charset="-79"/>
            </a:endParaRPr>
          </a:p>
        </p:txBody>
      </p:sp>
      <p:sp>
        <p:nvSpPr>
          <p:cNvPr id="3636" name="Google Shape;3636;p60"/>
          <p:cNvSpPr/>
          <p:nvPr/>
        </p:nvSpPr>
        <p:spPr>
          <a:xfrm>
            <a:off x="4400559" y="784372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60"/>
          <p:cNvSpPr/>
          <p:nvPr/>
        </p:nvSpPr>
        <p:spPr>
          <a:xfrm>
            <a:off x="4400559" y="1677785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60"/>
          <p:cNvSpPr/>
          <p:nvPr/>
        </p:nvSpPr>
        <p:spPr>
          <a:xfrm>
            <a:off x="4400559" y="2571210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60"/>
          <p:cNvSpPr/>
          <p:nvPr/>
        </p:nvSpPr>
        <p:spPr>
          <a:xfrm>
            <a:off x="4400559" y="3516860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0" name="Google Shape;3640;p60"/>
          <p:cNvSpPr txBox="1">
            <a:spLocks noGrp="1"/>
          </p:cNvSpPr>
          <p:nvPr>
            <p:ph type="subTitle" idx="1"/>
          </p:nvPr>
        </p:nvSpPr>
        <p:spPr>
          <a:xfrm>
            <a:off x="5039195" y="776422"/>
            <a:ext cx="3374751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Linguagem Interpretada;</a:t>
            </a:r>
            <a:endParaRPr sz="1800" b="1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41" name="Google Shape;3641;p60"/>
          <p:cNvSpPr txBox="1">
            <a:spLocks noGrp="1"/>
          </p:cNvSpPr>
          <p:nvPr>
            <p:ph type="subTitle" idx="2"/>
          </p:nvPr>
        </p:nvSpPr>
        <p:spPr>
          <a:xfrm>
            <a:off x="5039195" y="1667997"/>
            <a:ext cx="3750488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Controle dos Blocos são feitos através de </a:t>
            </a:r>
            <a:r>
              <a:rPr lang="pt-BR" sz="1800" b="1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indentação</a:t>
            </a:r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;</a:t>
            </a:r>
            <a:endParaRPr sz="1800" b="1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42" name="Google Shape;3642;p60"/>
          <p:cNvSpPr txBox="1">
            <a:spLocks noGrp="1"/>
          </p:cNvSpPr>
          <p:nvPr>
            <p:ph type="subTitle" idx="3"/>
          </p:nvPr>
        </p:nvSpPr>
        <p:spPr>
          <a:xfrm>
            <a:off x="5039195" y="2543735"/>
            <a:ext cx="3374751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É de alto nível;</a:t>
            </a:r>
            <a:endParaRPr sz="1800" b="1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43" name="Google Shape;3643;p60"/>
          <p:cNvSpPr txBox="1">
            <a:spLocks noGrp="1"/>
          </p:cNvSpPr>
          <p:nvPr>
            <p:ph type="subTitle" idx="4"/>
          </p:nvPr>
        </p:nvSpPr>
        <p:spPr>
          <a:xfrm>
            <a:off x="5039195" y="3539234"/>
            <a:ext cx="3374751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Orientada</a:t>
            </a:r>
            <a:r>
              <a:rPr lang="en-US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ao</a:t>
            </a:r>
            <a:r>
              <a:rPr lang="en-US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Objeto;</a:t>
            </a:r>
          </a:p>
        </p:txBody>
      </p:sp>
      <p:sp>
        <p:nvSpPr>
          <p:cNvPr id="3644" name="Google Shape;3644;p60"/>
          <p:cNvSpPr/>
          <p:nvPr/>
        </p:nvSpPr>
        <p:spPr>
          <a:xfrm>
            <a:off x="4527851" y="3688200"/>
            <a:ext cx="292616" cy="20482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60"/>
          <p:cNvSpPr/>
          <p:nvPr/>
        </p:nvSpPr>
        <p:spPr>
          <a:xfrm>
            <a:off x="4527856" y="950835"/>
            <a:ext cx="292605" cy="214575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60"/>
          <p:cNvSpPr/>
          <p:nvPr/>
        </p:nvSpPr>
        <p:spPr>
          <a:xfrm>
            <a:off x="4555179" y="1805225"/>
            <a:ext cx="292605" cy="292620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60"/>
          <p:cNvSpPr/>
          <p:nvPr/>
        </p:nvSpPr>
        <p:spPr>
          <a:xfrm>
            <a:off x="4518103" y="2698655"/>
            <a:ext cx="312110" cy="29260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8" name="Google Shape;3648;p60"/>
          <p:cNvCxnSpPr>
            <a:endCxn id="3637" idx="0"/>
          </p:cNvCxnSpPr>
          <p:nvPr/>
        </p:nvCxnSpPr>
        <p:spPr>
          <a:xfrm flipH="1">
            <a:off x="4674159" y="1341785"/>
            <a:ext cx="9600" cy="336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49" name="Google Shape;3649;p60"/>
          <p:cNvCxnSpPr/>
          <p:nvPr/>
        </p:nvCxnSpPr>
        <p:spPr>
          <a:xfrm flipH="1">
            <a:off x="4674159" y="2236747"/>
            <a:ext cx="9600" cy="336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50" name="Google Shape;3650;p60"/>
          <p:cNvCxnSpPr/>
          <p:nvPr/>
        </p:nvCxnSpPr>
        <p:spPr>
          <a:xfrm flipH="1">
            <a:off x="4674159" y="3149785"/>
            <a:ext cx="9600" cy="336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D91CDD50-3956-44F1-A647-441FE4FA542E}"/>
              </a:ext>
            </a:extLst>
          </p:cNvPr>
          <p:cNvSpPr/>
          <p:nvPr/>
        </p:nvSpPr>
        <p:spPr>
          <a:xfrm>
            <a:off x="304488" y="1309866"/>
            <a:ext cx="408225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Linguagem Criada em 1990, Pelo Holandês Guido Van </a:t>
            </a:r>
            <a:r>
              <a:rPr lang="pt-BR" sz="20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Rossun</a:t>
            </a:r>
            <a:r>
              <a:rPr lang="pt-BR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.</a:t>
            </a:r>
          </a:p>
          <a:p>
            <a:pPr lvl="1"/>
            <a:endParaRPr lang="pt-BR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lvl="1"/>
            <a:r>
              <a:rPr lang="pt-BR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Tem tipagem Dinâmica (interpretador infere o tipo dos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dados de uma variável).</a:t>
            </a:r>
          </a:p>
          <a:p>
            <a:pPr lvl="1"/>
            <a:endParaRPr lang="pt-BR" sz="2000" dirty="0">
              <a:solidFill>
                <a:srgbClr val="005B8C"/>
              </a:solidFill>
              <a:latin typeface="Bahnschrift Light" panose="020B0502040204020203" pitchFamily="34" charset="0"/>
            </a:endParaRPr>
          </a:p>
          <a:p>
            <a:pPr lvl="1" algn="just"/>
            <a:endParaRPr lang="pt-BR" sz="1800" b="1" dirty="0">
              <a:solidFill>
                <a:srgbClr val="005B8C"/>
              </a:solidFill>
            </a:endParaRPr>
          </a:p>
        </p:txBody>
      </p:sp>
      <p:pic>
        <p:nvPicPr>
          <p:cNvPr id="19" name="Imagem 18" descr="python.png">
            <a:extLst>
              <a:ext uri="{FF2B5EF4-FFF2-40B4-BE49-F238E27FC236}">
                <a16:creationId xmlns:a16="http://schemas.microsoft.com/office/drawing/2014/main" id="{B9AB9369-7E5A-4F5A-8352-9C32ADF165F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1434" y="3363063"/>
            <a:ext cx="1588339" cy="1588339"/>
          </a:xfrm>
          <a:prstGeom prst="rect">
            <a:avLst/>
          </a:prstGeom>
        </p:spPr>
      </p:pic>
      <p:sp>
        <p:nvSpPr>
          <p:cNvPr id="20" name="Google Shape;3636;p60">
            <a:extLst>
              <a:ext uri="{FF2B5EF4-FFF2-40B4-BE49-F238E27FC236}">
                <a16:creationId xmlns:a16="http://schemas.microsoft.com/office/drawing/2014/main" id="{9ADA8A9B-C334-441E-9169-CDFA8F71970A}"/>
              </a:ext>
            </a:extLst>
          </p:cNvPr>
          <p:cNvSpPr/>
          <p:nvPr/>
        </p:nvSpPr>
        <p:spPr>
          <a:xfrm>
            <a:off x="4386739" y="4351740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45;p60">
            <a:extLst>
              <a:ext uri="{FF2B5EF4-FFF2-40B4-BE49-F238E27FC236}">
                <a16:creationId xmlns:a16="http://schemas.microsoft.com/office/drawing/2014/main" id="{46D6D61B-6C96-425C-A585-80C1D3E14E1B}"/>
              </a:ext>
            </a:extLst>
          </p:cNvPr>
          <p:cNvSpPr/>
          <p:nvPr/>
        </p:nvSpPr>
        <p:spPr>
          <a:xfrm>
            <a:off x="4514036" y="4518203"/>
            <a:ext cx="292605" cy="214575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3648;p60">
            <a:extLst>
              <a:ext uri="{FF2B5EF4-FFF2-40B4-BE49-F238E27FC236}">
                <a16:creationId xmlns:a16="http://schemas.microsoft.com/office/drawing/2014/main" id="{395926A3-8125-4373-B737-D0DC7F9AEF41}"/>
              </a:ext>
            </a:extLst>
          </p:cNvPr>
          <p:cNvCxnSpPr/>
          <p:nvPr/>
        </p:nvCxnSpPr>
        <p:spPr>
          <a:xfrm flipH="1">
            <a:off x="4680966" y="4093169"/>
            <a:ext cx="9600" cy="336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" name="Google Shape;3643;p60">
            <a:extLst>
              <a:ext uri="{FF2B5EF4-FFF2-40B4-BE49-F238E27FC236}">
                <a16:creationId xmlns:a16="http://schemas.microsoft.com/office/drawing/2014/main" id="{9BDD8FD1-75B1-4229-AF7B-CA9DB659DF71}"/>
              </a:ext>
            </a:extLst>
          </p:cNvPr>
          <p:cNvSpPr txBox="1">
            <a:spLocks/>
          </p:cNvSpPr>
          <p:nvPr/>
        </p:nvSpPr>
        <p:spPr>
          <a:xfrm>
            <a:off x="4989694" y="4388002"/>
            <a:ext cx="3937798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Case Sensitive (</a:t>
            </a:r>
            <a:r>
              <a:rPr lang="en-US" sz="1800" b="1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Aluno</a:t>
            </a:r>
            <a:r>
              <a:rPr lang="en-US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!= </a:t>
            </a:r>
            <a:r>
              <a:rPr lang="en-US" sz="1800" b="1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aluno</a:t>
            </a:r>
            <a:r>
              <a:rPr lang="en-US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C56DC67-32D1-4633-ABCB-978602436835}"/>
              </a:ext>
            </a:extLst>
          </p:cNvPr>
          <p:cNvSpPr/>
          <p:nvPr/>
        </p:nvSpPr>
        <p:spPr>
          <a:xfrm>
            <a:off x="7675604" y="4932954"/>
            <a:ext cx="16774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dirty="0"/>
              <a:t>Fonte: </a:t>
            </a:r>
            <a:r>
              <a:rPr lang="pt-BR" sz="1000" dirty="0"/>
              <a:t>THOMAS, 2014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121;p48">
            <a:extLst>
              <a:ext uri="{FF2B5EF4-FFF2-40B4-BE49-F238E27FC236}">
                <a16:creationId xmlns:a16="http://schemas.microsoft.com/office/drawing/2014/main" id="{53B0E892-B682-4636-9456-60FA7DD09A6B}"/>
              </a:ext>
            </a:extLst>
          </p:cNvPr>
          <p:cNvSpPr txBox="1">
            <a:spLocks/>
          </p:cNvSpPr>
          <p:nvPr/>
        </p:nvSpPr>
        <p:spPr>
          <a:xfrm>
            <a:off x="176410" y="112393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Gerenciadores de layouts – PACK()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8FB873B-4772-414F-B7F0-64AD321B48F7}"/>
              </a:ext>
            </a:extLst>
          </p:cNvPr>
          <p:cNvSpPr/>
          <p:nvPr/>
        </p:nvSpPr>
        <p:spPr>
          <a:xfrm>
            <a:off x="7276357" y="4897279"/>
            <a:ext cx="20342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Bahnschrift Light" panose="020B0502040204020203" pitchFamily="34" charset="0"/>
              </a:rPr>
              <a:t> </a:t>
            </a:r>
            <a:r>
              <a:rPr lang="pt-BR" sz="1000" b="1" dirty="0">
                <a:latin typeface="Bahnschrift Light" panose="020B0502040204020203" pitchFamily="34" charset="0"/>
              </a:rPr>
              <a:t>Fonte</a:t>
            </a:r>
            <a:r>
              <a:rPr lang="pt-BR" sz="1000" dirty="0">
                <a:latin typeface="Bahnschrift Light" panose="020B0502040204020203" pitchFamily="34" charset="0"/>
              </a:rPr>
              <a:t>: TUTORIAISPOINT, 2022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287F279-137A-4567-8A0B-EB263DBB5B52}"/>
              </a:ext>
            </a:extLst>
          </p:cNvPr>
          <p:cNvSpPr/>
          <p:nvPr/>
        </p:nvSpPr>
        <p:spPr>
          <a:xfrm>
            <a:off x="365982" y="1013302"/>
            <a:ext cx="6190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dirty="0" err="1">
                <a:solidFill>
                  <a:srgbClr val="0070C0"/>
                </a:solidFill>
                <a:latin typeface="Bahnschrift Light" panose="020B0502040204020203" pitchFamily="34" charset="0"/>
              </a:rPr>
              <a:t>pack</a:t>
            </a:r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</a:rPr>
              <a:t>(</a:t>
            </a:r>
            <a:r>
              <a:rPr lang="pt-BR" sz="2000" dirty="0" err="1">
                <a:solidFill>
                  <a:srgbClr val="FF0000"/>
                </a:solidFill>
                <a:latin typeface="Bahnschrift Light" panose="020B0502040204020203" pitchFamily="34" charset="0"/>
              </a:rPr>
              <a:t>expand</a:t>
            </a:r>
            <a:r>
              <a:rPr lang="pt-BR" sz="2000" dirty="0">
                <a:solidFill>
                  <a:srgbClr val="FF0000"/>
                </a:solidFill>
                <a:latin typeface="Bahnschrift Light" panose="020B0502040204020203" pitchFamily="34" charset="0"/>
              </a:rPr>
              <a:t> = </a:t>
            </a:r>
            <a:r>
              <a:rPr lang="pt-BR" sz="2000" dirty="0" err="1">
                <a:solidFill>
                  <a:srgbClr val="FF0000"/>
                </a:solidFill>
                <a:latin typeface="Bahnschrift Light" panose="020B0502040204020203" pitchFamily="34" charset="0"/>
              </a:rPr>
              <a:t>True</a:t>
            </a:r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</a:rPr>
              <a:t>) : </a:t>
            </a:r>
            <a:r>
              <a:rPr lang="pt-BR" sz="2000" dirty="0">
                <a:latin typeface="Bahnschrift Light" panose="020B0502040204020203" pitchFamily="34" charset="0"/>
              </a:rPr>
              <a:t>Quando definido como </a:t>
            </a:r>
            <a:r>
              <a:rPr lang="pt-BR" sz="2000" dirty="0" err="1">
                <a:latin typeface="Bahnschrift Light" panose="020B0502040204020203" pitchFamily="34" charset="0"/>
              </a:rPr>
              <a:t>True</a:t>
            </a:r>
            <a:r>
              <a:rPr lang="pt-BR" sz="2000" dirty="0">
                <a:latin typeface="Bahnschrift Light" panose="020B0502040204020203" pitchFamily="34" charset="0"/>
              </a:rPr>
              <a:t>, se expande para preencher qualquer espaço não usado.</a:t>
            </a:r>
            <a:endParaRPr lang="pt-BR" sz="2000" dirty="0">
              <a:solidFill>
                <a:srgbClr val="0070C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agem 9" descr="pack expand.png">
            <a:extLst>
              <a:ext uri="{FF2B5EF4-FFF2-40B4-BE49-F238E27FC236}">
                <a16:creationId xmlns:a16="http://schemas.microsoft.com/office/drawing/2014/main" id="{6BCBC4DE-0FEA-4AA2-81B5-AE1DDBC9DED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5036" y="2028965"/>
            <a:ext cx="2173257" cy="25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58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121;p48">
            <a:extLst>
              <a:ext uri="{FF2B5EF4-FFF2-40B4-BE49-F238E27FC236}">
                <a16:creationId xmlns:a16="http://schemas.microsoft.com/office/drawing/2014/main" id="{53B0E892-B682-4636-9456-60FA7DD09A6B}"/>
              </a:ext>
            </a:extLst>
          </p:cNvPr>
          <p:cNvSpPr txBox="1">
            <a:spLocks/>
          </p:cNvSpPr>
          <p:nvPr/>
        </p:nvSpPr>
        <p:spPr>
          <a:xfrm>
            <a:off x="176410" y="112393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Gerenciadores de layouts – PACK()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8FB873B-4772-414F-B7F0-64AD321B48F7}"/>
              </a:ext>
            </a:extLst>
          </p:cNvPr>
          <p:cNvSpPr/>
          <p:nvPr/>
        </p:nvSpPr>
        <p:spPr>
          <a:xfrm>
            <a:off x="7276357" y="4897279"/>
            <a:ext cx="20342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Bahnschrift Light" panose="020B0502040204020203" pitchFamily="34" charset="0"/>
              </a:rPr>
              <a:t> </a:t>
            </a:r>
            <a:r>
              <a:rPr lang="pt-BR" sz="1000" b="1" dirty="0">
                <a:latin typeface="Bahnschrift Light" panose="020B0502040204020203" pitchFamily="34" charset="0"/>
              </a:rPr>
              <a:t>Fonte</a:t>
            </a:r>
            <a:r>
              <a:rPr lang="pt-BR" sz="1000" dirty="0">
                <a:latin typeface="Bahnschrift Light" panose="020B0502040204020203" pitchFamily="34" charset="0"/>
              </a:rPr>
              <a:t>: TUTORIAISPOINT, 2022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287F279-137A-4567-8A0B-EB263DBB5B52}"/>
              </a:ext>
            </a:extLst>
          </p:cNvPr>
          <p:cNvSpPr/>
          <p:nvPr/>
        </p:nvSpPr>
        <p:spPr>
          <a:xfrm>
            <a:off x="343680" y="767975"/>
            <a:ext cx="6190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Propriedade </a:t>
            </a:r>
            <a:r>
              <a:rPr lang="pt-BR" sz="2000" b="1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expand</a:t>
            </a:r>
            <a:endParaRPr lang="pt-BR" sz="2000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BF729E-5BC0-4222-AAEB-D4E2D7855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79" y="1531809"/>
            <a:ext cx="3857028" cy="29393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AD03D31-41A6-417F-86F2-2790D8696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8" y="1531809"/>
            <a:ext cx="2902710" cy="297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23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62"/>
          <p:cNvSpPr txBox="1">
            <a:spLocks noGrp="1"/>
          </p:cNvSpPr>
          <p:nvPr>
            <p:ph type="title"/>
          </p:nvPr>
        </p:nvSpPr>
        <p:spPr>
          <a:xfrm>
            <a:off x="5075700" y="12115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Gerenciador </a:t>
            </a:r>
            <a:r>
              <a:rPr lang="pt-BR" dirty="0" err="1">
                <a:solidFill>
                  <a:schemeClr val="tx1"/>
                </a:solidFill>
              </a:rPr>
              <a:t>Place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64" name="Google Shape;3664;p62"/>
          <p:cNvSpPr/>
          <p:nvPr/>
        </p:nvSpPr>
        <p:spPr>
          <a:xfrm>
            <a:off x="912781" y="1369228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62"/>
          <p:cNvSpPr/>
          <p:nvPr/>
        </p:nvSpPr>
        <p:spPr>
          <a:xfrm>
            <a:off x="629225" y="1213175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66" name="Google Shape;3666;p62"/>
          <p:cNvPicPr preferRelativeResize="0"/>
          <p:nvPr/>
        </p:nvPicPr>
        <p:blipFill rotWithShape="1">
          <a:blip r:embed="rId3">
            <a:alphaModFix/>
          </a:blip>
          <a:srcRect l="1569" r="1578"/>
          <a:stretch/>
        </p:blipFill>
        <p:spPr>
          <a:xfrm>
            <a:off x="640575" y="1202900"/>
            <a:ext cx="3720900" cy="2561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668" name="Google Shape;3668;p62"/>
          <p:cNvGrpSpPr/>
          <p:nvPr/>
        </p:nvGrpSpPr>
        <p:grpSpPr>
          <a:xfrm flipH="1">
            <a:off x="8142601" y="4380488"/>
            <a:ext cx="655210" cy="655368"/>
            <a:chOff x="1347125" y="349025"/>
            <a:chExt cx="4978800" cy="4980000"/>
          </a:xfrm>
        </p:grpSpPr>
        <p:sp>
          <p:nvSpPr>
            <p:cNvPr id="3669" name="Google Shape;3669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1" name="Google Shape;3691;p62"/>
          <p:cNvSpPr/>
          <p:nvPr/>
        </p:nvSpPr>
        <p:spPr>
          <a:xfrm flipH="1">
            <a:off x="8181850" y="3776600"/>
            <a:ext cx="316800" cy="316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62"/>
          <p:cNvSpPr/>
          <p:nvPr/>
        </p:nvSpPr>
        <p:spPr>
          <a:xfrm flipH="1">
            <a:off x="7553025" y="-35858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62"/>
          <p:cNvSpPr/>
          <p:nvPr/>
        </p:nvSpPr>
        <p:spPr>
          <a:xfrm>
            <a:off x="3584088" y="3449350"/>
            <a:ext cx="566700" cy="5667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5" name="Google Shape;3695;p62"/>
          <p:cNvGrpSpPr/>
          <p:nvPr/>
        </p:nvGrpSpPr>
        <p:grpSpPr>
          <a:xfrm>
            <a:off x="948133" y="539999"/>
            <a:ext cx="1051523" cy="1051776"/>
            <a:chOff x="1347125" y="349025"/>
            <a:chExt cx="4978800" cy="4980000"/>
          </a:xfrm>
        </p:grpSpPr>
        <p:sp>
          <p:nvSpPr>
            <p:cNvPr id="3696" name="Google Shape;3696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8479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121;p48">
            <a:extLst>
              <a:ext uri="{FF2B5EF4-FFF2-40B4-BE49-F238E27FC236}">
                <a16:creationId xmlns:a16="http://schemas.microsoft.com/office/drawing/2014/main" id="{7DEA474F-8AF1-44FF-BF40-7A111B0C4ADF}"/>
              </a:ext>
            </a:extLst>
          </p:cNvPr>
          <p:cNvSpPr txBox="1">
            <a:spLocks/>
          </p:cNvSpPr>
          <p:nvPr/>
        </p:nvSpPr>
        <p:spPr>
          <a:xfrm>
            <a:off x="176410" y="112393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Gerenciadores de layouts – 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Place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()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4B2C0F3-BA85-4CEF-9A54-F899550A1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14"/>
          <a:stretch/>
        </p:blipFill>
        <p:spPr>
          <a:xfrm>
            <a:off x="339398" y="995579"/>
            <a:ext cx="3932731" cy="3453054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6B08CD45-E46A-4782-A7CD-0FDD2860F81F}"/>
              </a:ext>
            </a:extLst>
          </p:cNvPr>
          <p:cNvSpPr/>
          <p:nvPr/>
        </p:nvSpPr>
        <p:spPr>
          <a:xfrm>
            <a:off x="4419465" y="910294"/>
            <a:ext cx="4539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b="1" dirty="0" err="1">
                <a:latin typeface="Bahnschrift Light" panose="020B0502040204020203" pitchFamily="34" charset="0"/>
              </a:rPr>
              <a:t>place</a:t>
            </a:r>
            <a:r>
              <a:rPr lang="pt-BR" sz="2000" b="1" dirty="0">
                <a:latin typeface="Bahnschrift Light" panose="020B0502040204020203" pitchFamily="34" charset="0"/>
              </a:rPr>
              <a:t>(): </a:t>
            </a:r>
            <a:r>
              <a:rPr lang="pt-BR" sz="2000" dirty="0">
                <a:latin typeface="Bahnschrift Light" panose="020B0502040204020203" pitchFamily="34" charset="0"/>
              </a:rPr>
              <a:t>Os elementos são ordenados através de coordenadas X e Y.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FA7A55D-19C0-489D-B300-A1B763F6F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652" y="1750440"/>
            <a:ext cx="4543801" cy="220249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086BAF5-FD5B-43BA-96D6-B3F444E95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050" y="4085194"/>
            <a:ext cx="2361541" cy="1058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929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62"/>
          <p:cNvSpPr txBox="1">
            <a:spLocks noGrp="1"/>
          </p:cNvSpPr>
          <p:nvPr>
            <p:ph type="title"/>
          </p:nvPr>
        </p:nvSpPr>
        <p:spPr>
          <a:xfrm>
            <a:off x="5075700" y="12115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Gerenciador Grid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64" name="Google Shape;3664;p62"/>
          <p:cNvSpPr/>
          <p:nvPr/>
        </p:nvSpPr>
        <p:spPr>
          <a:xfrm>
            <a:off x="912781" y="1369228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62"/>
          <p:cNvSpPr/>
          <p:nvPr/>
        </p:nvSpPr>
        <p:spPr>
          <a:xfrm>
            <a:off x="629225" y="1213175"/>
            <a:ext cx="3720900" cy="25611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66" name="Google Shape;3666;p62"/>
          <p:cNvPicPr preferRelativeResize="0"/>
          <p:nvPr/>
        </p:nvPicPr>
        <p:blipFill rotWithShape="1">
          <a:blip r:embed="rId3">
            <a:alphaModFix/>
          </a:blip>
          <a:srcRect l="1569" r="1578"/>
          <a:stretch/>
        </p:blipFill>
        <p:spPr>
          <a:xfrm>
            <a:off x="640575" y="1202900"/>
            <a:ext cx="3720900" cy="2561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668" name="Google Shape;3668;p62"/>
          <p:cNvGrpSpPr/>
          <p:nvPr/>
        </p:nvGrpSpPr>
        <p:grpSpPr>
          <a:xfrm flipH="1">
            <a:off x="8142601" y="4380488"/>
            <a:ext cx="655210" cy="655368"/>
            <a:chOff x="1347125" y="349025"/>
            <a:chExt cx="4978800" cy="4980000"/>
          </a:xfrm>
        </p:grpSpPr>
        <p:sp>
          <p:nvSpPr>
            <p:cNvPr id="3669" name="Google Shape;3669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1" name="Google Shape;3691;p62"/>
          <p:cNvSpPr/>
          <p:nvPr/>
        </p:nvSpPr>
        <p:spPr>
          <a:xfrm flipH="1">
            <a:off x="8181850" y="3776600"/>
            <a:ext cx="316800" cy="316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62"/>
          <p:cNvSpPr/>
          <p:nvPr/>
        </p:nvSpPr>
        <p:spPr>
          <a:xfrm flipH="1">
            <a:off x="7553025" y="-35858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62"/>
          <p:cNvSpPr/>
          <p:nvPr/>
        </p:nvSpPr>
        <p:spPr>
          <a:xfrm>
            <a:off x="3584088" y="3449350"/>
            <a:ext cx="566700" cy="5667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5" name="Google Shape;3695;p62"/>
          <p:cNvGrpSpPr/>
          <p:nvPr/>
        </p:nvGrpSpPr>
        <p:grpSpPr>
          <a:xfrm>
            <a:off x="948133" y="539999"/>
            <a:ext cx="1051523" cy="1051776"/>
            <a:chOff x="1347125" y="349025"/>
            <a:chExt cx="4978800" cy="4980000"/>
          </a:xfrm>
        </p:grpSpPr>
        <p:sp>
          <p:nvSpPr>
            <p:cNvPr id="3696" name="Google Shape;3696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2842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121;p48">
            <a:extLst>
              <a:ext uri="{FF2B5EF4-FFF2-40B4-BE49-F238E27FC236}">
                <a16:creationId xmlns:a16="http://schemas.microsoft.com/office/drawing/2014/main" id="{7DEA474F-8AF1-44FF-BF40-7A111B0C4ADF}"/>
              </a:ext>
            </a:extLst>
          </p:cNvPr>
          <p:cNvSpPr txBox="1">
            <a:spLocks/>
          </p:cNvSpPr>
          <p:nvPr/>
        </p:nvSpPr>
        <p:spPr>
          <a:xfrm>
            <a:off x="176410" y="112393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Gerenciadores de layouts – </a:t>
            </a:r>
            <a:r>
              <a:rPr lang="pt-BR" sz="2400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Place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()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B08CD45-E46A-4782-A7CD-0FDD2860F81F}"/>
              </a:ext>
            </a:extLst>
          </p:cNvPr>
          <p:cNvSpPr/>
          <p:nvPr/>
        </p:nvSpPr>
        <p:spPr>
          <a:xfrm>
            <a:off x="579863" y="910294"/>
            <a:ext cx="83795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pt-BR" sz="2000" dirty="0">
                <a:latin typeface="Bahnschrift Light" panose="020B0502040204020203" pitchFamily="34" charset="0"/>
              </a:rPr>
              <a:t>O gerenciador </a:t>
            </a:r>
            <a:r>
              <a:rPr lang="pt-BR" sz="2000" b="1" dirty="0">
                <a:latin typeface="Bahnschrift Light" panose="020B0502040204020203" pitchFamily="34" charset="0"/>
              </a:rPr>
              <a:t>Grid</a:t>
            </a:r>
            <a:r>
              <a:rPr lang="pt-BR" sz="2000" dirty="0">
                <a:latin typeface="Bahnschrift Light" panose="020B0502040204020203" pitchFamily="34" charset="0"/>
              </a:rPr>
              <a:t> funciona como uma tabela 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73BCDE-7B5D-4187-9B62-27DC9A239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06" y="2321094"/>
            <a:ext cx="6392167" cy="676369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3ACAC2EB-F38A-42DA-86A0-5E6F6AA5A992}"/>
              </a:ext>
            </a:extLst>
          </p:cNvPr>
          <p:cNvGrpSpPr/>
          <p:nvPr/>
        </p:nvGrpSpPr>
        <p:grpSpPr>
          <a:xfrm>
            <a:off x="176410" y="1979923"/>
            <a:ext cx="7438913" cy="926691"/>
            <a:chOff x="0" y="1901865"/>
            <a:chExt cx="7438913" cy="926691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1F8C023-E52B-4CC2-93BC-A63C7678B10B}"/>
                </a:ext>
              </a:extLst>
            </p:cNvPr>
            <p:cNvSpPr/>
            <p:nvPr/>
          </p:nvSpPr>
          <p:spPr>
            <a:xfrm>
              <a:off x="0" y="2490002"/>
              <a:ext cx="11225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pt-BR" sz="1600" dirty="0"/>
                <a:t>LINHA 0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8304FCF-5ADE-4DB2-AC36-5E6E0FD664D5}"/>
                </a:ext>
              </a:extLst>
            </p:cNvPr>
            <p:cNvSpPr/>
            <p:nvPr/>
          </p:nvSpPr>
          <p:spPr>
            <a:xfrm>
              <a:off x="1416205" y="1908348"/>
              <a:ext cx="13604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pt-BR" sz="1600" dirty="0"/>
                <a:t>COLUNA 0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4AC7601-7F8C-4A78-9A9D-34B90536A0BA}"/>
                </a:ext>
              </a:extLst>
            </p:cNvPr>
            <p:cNvSpPr/>
            <p:nvPr/>
          </p:nvSpPr>
          <p:spPr>
            <a:xfrm>
              <a:off x="3524916" y="1901865"/>
              <a:ext cx="14473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pt-BR" sz="1600" dirty="0"/>
                <a:t>COLUNA 1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A7CCA87D-B5A8-408B-86E1-1B90C7CCA4BB}"/>
                </a:ext>
              </a:extLst>
            </p:cNvPr>
            <p:cNvSpPr/>
            <p:nvPr/>
          </p:nvSpPr>
          <p:spPr>
            <a:xfrm>
              <a:off x="5295783" y="1929401"/>
              <a:ext cx="214313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pt-BR" sz="1600" dirty="0"/>
                <a:t>COLUNA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607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121;p48">
            <a:extLst>
              <a:ext uri="{FF2B5EF4-FFF2-40B4-BE49-F238E27FC236}">
                <a16:creationId xmlns:a16="http://schemas.microsoft.com/office/drawing/2014/main" id="{7DEA474F-8AF1-44FF-BF40-7A111B0C4ADF}"/>
              </a:ext>
            </a:extLst>
          </p:cNvPr>
          <p:cNvSpPr txBox="1">
            <a:spLocks/>
          </p:cNvSpPr>
          <p:nvPr/>
        </p:nvSpPr>
        <p:spPr>
          <a:xfrm>
            <a:off x="176410" y="112393"/>
            <a:ext cx="6995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Gerenciadores de layouts </a:t>
            </a:r>
            <a:r>
              <a:rPr lang="pt-BR" sz="240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– Grid()</a:t>
            </a:r>
            <a:endParaRPr lang="pt-BR"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B08CD45-E46A-4782-A7CD-0FDD2860F81F}"/>
              </a:ext>
            </a:extLst>
          </p:cNvPr>
          <p:cNvSpPr/>
          <p:nvPr/>
        </p:nvSpPr>
        <p:spPr>
          <a:xfrm>
            <a:off x="579863" y="910294"/>
            <a:ext cx="83795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pt-BR" sz="2000" dirty="0">
                <a:latin typeface="Bahnschrift Light" panose="020B0502040204020203" pitchFamily="34" charset="0"/>
              </a:rPr>
              <a:t>O gerenciador </a:t>
            </a:r>
            <a:r>
              <a:rPr lang="pt-BR" sz="2000" b="1" dirty="0">
                <a:latin typeface="Bahnschrift Light" panose="020B0502040204020203" pitchFamily="34" charset="0"/>
              </a:rPr>
              <a:t>Grid</a:t>
            </a:r>
            <a:r>
              <a:rPr lang="pt-BR" sz="2000" dirty="0">
                <a:latin typeface="Bahnschrift Light" panose="020B0502040204020203" pitchFamily="34" charset="0"/>
              </a:rPr>
              <a:t> funciona como uma tabela de dados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D86B82A-D9D5-44C6-A618-37568066E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9" y="1643488"/>
            <a:ext cx="5655017" cy="3006570"/>
          </a:xfrm>
          <a:prstGeom prst="rect">
            <a:avLst/>
          </a:prstGeom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4AC65D8-F74F-4FC9-A96B-576DBF617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73" y="2106083"/>
            <a:ext cx="2745026" cy="12727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653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2489649" y="2091038"/>
            <a:ext cx="6331621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Amatic SC" panose="020B0604020202020204" charset="-79"/>
                <a:cs typeface="Amatic SC" panose="020B0604020202020204" charset="-79"/>
              </a:rPr>
              <a:t>Espaçamentos internos e externos</a:t>
            </a:r>
            <a:endParaRPr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1071" name="Google Shape;1071;p46"/>
          <p:cNvSpPr txBox="1">
            <a:spLocks noGrp="1"/>
          </p:cNvSpPr>
          <p:nvPr>
            <p:ph type="title" idx="2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764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1A3C375-F710-4BF1-A75C-B342EA9CF032}"/>
              </a:ext>
            </a:extLst>
          </p:cNvPr>
          <p:cNvGrpSpPr/>
          <p:nvPr/>
        </p:nvGrpSpPr>
        <p:grpSpPr>
          <a:xfrm>
            <a:off x="323385" y="3258266"/>
            <a:ext cx="1092063" cy="917481"/>
            <a:chOff x="5536888" y="1461375"/>
            <a:chExt cx="1245900" cy="1245900"/>
          </a:xfrm>
        </p:grpSpPr>
        <p:sp>
          <p:nvSpPr>
            <p:cNvPr id="1125" name="Google Shape;1125;p48"/>
            <p:cNvSpPr/>
            <p:nvPr/>
          </p:nvSpPr>
          <p:spPr>
            <a:xfrm>
              <a:off x="5536888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6" name="Google Shape;1126;p48"/>
            <p:cNvGrpSpPr/>
            <p:nvPr/>
          </p:nvGrpSpPr>
          <p:grpSpPr>
            <a:xfrm>
              <a:off x="5987474" y="1906012"/>
              <a:ext cx="344727" cy="356627"/>
              <a:chOff x="-65129950" y="2646800"/>
              <a:chExt cx="311125" cy="317425"/>
            </a:xfrm>
          </p:grpSpPr>
          <p:sp>
            <p:nvSpPr>
              <p:cNvPr id="1127" name="Google Shape;1127;p48"/>
              <p:cNvSpPr/>
              <p:nvPr/>
            </p:nvSpPr>
            <p:spPr>
              <a:xfrm>
                <a:off x="-65129950" y="2646800"/>
                <a:ext cx="311125" cy="317425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2697" extrusionOk="0">
                    <a:moveTo>
                      <a:pt x="6648" y="851"/>
                    </a:moveTo>
                    <a:lnTo>
                      <a:pt x="6648" y="1954"/>
                    </a:lnTo>
                    <a:lnTo>
                      <a:pt x="5860" y="1954"/>
                    </a:lnTo>
                    <a:lnTo>
                      <a:pt x="5860" y="851"/>
                    </a:lnTo>
                    <a:close/>
                    <a:moveTo>
                      <a:pt x="1261" y="1954"/>
                    </a:moveTo>
                    <a:cubicBezTo>
                      <a:pt x="1355" y="1954"/>
                      <a:pt x="1450" y="1985"/>
                      <a:pt x="1544" y="2080"/>
                    </a:cubicBezTo>
                    <a:cubicBezTo>
                      <a:pt x="1733" y="2237"/>
                      <a:pt x="1733" y="2521"/>
                      <a:pt x="1576" y="2678"/>
                    </a:cubicBezTo>
                    <a:cubicBezTo>
                      <a:pt x="1497" y="2757"/>
                      <a:pt x="1387" y="2797"/>
                      <a:pt x="1276" y="2797"/>
                    </a:cubicBezTo>
                    <a:cubicBezTo>
                      <a:pt x="1166" y="2797"/>
                      <a:pt x="1056" y="2757"/>
                      <a:pt x="977" y="2678"/>
                    </a:cubicBezTo>
                    <a:cubicBezTo>
                      <a:pt x="819" y="2521"/>
                      <a:pt x="819" y="2237"/>
                      <a:pt x="977" y="2080"/>
                    </a:cubicBezTo>
                    <a:cubicBezTo>
                      <a:pt x="1072" y="1985"/>
                      <a:pt x="1198" y="1954"/>
                      <a:pt x="1261" y="1954"/>
                    </a:cubicBezTo>
                    <a:close/>
                    <a:moveTo>
                      <a:pt x="11216" y="1954"/>
                    </a:moveTo>
                    <a:cubicBezTo>
                      <a:pt x="11468" y="1954"/>
                      <a:pt x="11626" y="2143"/>
                      <a:pt x="11626" y="2395"/>
                    </a:cubicBezTo>
                    <a:cubicBezTo>
                      <a:pt x="11626" y="2615"/>
                      <a:pt x="11437" y="2836"/>
                      <a:pt x="11216" y="2836"/>
                    </a:cubicBezTo>
                    <a:cubicBezTo>
                      <a:pt x="11027" y="2836"/>
                      <a:pt x="10807" y="2615"/>
                      <a:pt x="10807" y="2395"/>
                    </a:cubicBezTo>
                    <a:cubicBezTo>
                      <a:pt x="10807" y="2143"/>
                      <a:pt x="10996" y="1954"/>
                      <a:pt x="11216" y="1954"/>
                    </a:cubicBezTo>
                    <a:close/>
                    <a:moveTo>
                      <a:pt x="6270" y="2773"/>
                    </a:moveTo>
                    <a:cubicBezTo>
                      <a:pt x="8759" y="2773"/>
                      <a:pt x="10807" y="4821"/>
                      <a:pt x="10807" y="7341"/>
                    </a:cubicBezTo>
                    <a:cubicBezTo>
                      <a:pt x="10807" y="9861"/>
                      <a:pt x="8759" y="11909"/>
                      <a:pt x="6270" y="11909"/>
                    </a:cubicBezTo>
                    <a:cubicBezTo>
                      <a:pt x="3781" y="11909"/>
                      <a:pt x="1733" y="9861"/>
                      <a:pt x="1733" y="7341"/>
                    </a:cubicBezTo>
                    <a:cubicBezTo>
                      <a:pt x="1733" y="4821"/>
                      <a:pt x="3781" y="2773"/>
                      <a:pt x="6270" y="2773"/>
                    </a:cubicBezTo>
                    <a:close/>
                    <a:moveTo>
                      <a:pt x="4663" y="0"/>
                    </a:moveTo>
                    <a:cubicBezTo>
                      <a:pt x="4411" y="0"/>
                      <a:pt x="4254" y="189"/>
                      <a:pt x="4254" y="410"/>
                    </a:cubicBezTo>
                    <a:cubicBezTo>
                      <a:pt x="4254" y="662"/>
                      <a:pt x="4474" y="851"/>
                      <a:pt x="4663" y="851"/>
                    </a:cubicBezTo>
                    <a:lnTo>
                      <a:pt x="5104" y="851"/>
                    </a:lnTo>
                    <a:lnTo>
                      <a:pt x="5104" y="2111"/>
                    </a:lnTo>
                    <a:cubicBezTo>
                      <a:pt x="4254" y="2300"/>
                      <a:pt x="3466" y="2710"/>
                      <a:pt x="2836" y="3245"/>
                    </a:cubicBezTo>
                    <a:lnTo>
                      <a:pt x="2489" y="2899"/>
                    </a:lnTo>
                    <a:cubicBezTo>
                      <a:pt x="2741" y="2426"/>
                      <a:pt x="2647" y="1891"/>
                      <a:pt x="2269" y="1481"/>
                    </a:cubicBezTo>
                    <a:cubicBezTo>
                      <a:pt x="2032" y="1245"/>
                      <a:pt x="1717" y="1127"/>
                      <a:pt x="1394" y="1127"/>
                    </a:cubicBezTo>
                    <a:cubicBezTo>
                      <a:pt x="1072" y="1127"/>
                      <a:pt x="741" y="1245"/>
                      <a:pt x="473" y="1481"/>
                    </a:cubicBezTo>
                    <a:cubicBezTo>
                      <a:pt x="0" y="1954"/>
                      <a:pt x="0" y="2741"/>
                      <a:pt x="473" y="3245"/>
                    </a:cubicBezTo>
                    <a:cubicBezTo>
                      <a:pt x="725" y="3498"/>
                      <a:pt x="1040" y="3624"/>
                      <a:pt x="1355" y="3624"/>
                    </a:cubicBezTo>
                    <a:cubicBezTo>
                      <a:pt x="1544" y="3624"/>
                      <a:pt x="1702" y="3561"/>
                      <a:pt x="1891" y="3498"/>
                    </a:cubicBezTo>
                    <a:lnTo>
                      <a:pt x="2269" y="3844"/>
                    </a:lnTo>
                    <a:cubicBezTo>
                      <a:pt x="1481" y="4789"/>
                      <a:pt x="946" y="6018"/>
                      <a:pt x="946" y="7341"/>
                    </a:cubicBezTo>
                    <a:cubicBezTo>
                      <a:pt x="946" y="10303"/>
                      <a:pt x="3371" y="12697"/>
                      <a:pt x="6301" y="12697"/>
                    </a:cubicBezTo>
                    <a:cubicBezTo>
                      <a:pt x="9263" y="12697"/>
                      <a:pt x="11657" y="10303"/>
                      <a:pt x="11657" y="7341"/>
                    </a:cubicBezTo>
                    <a:cubicBezTo>
                      <a:pt x="11657" y="6018"/>
                      <a:pt x="11185" y="4789"/>
                      <a:pt x="10365" y="3844"/>
                    </a:cubicBezTo>
                    <a:lnTo>
                      <a:pt x="10712" y="3498"/>
                    </a:lnTo>
                    <a:cubicBezTo>
                      <a:pt x="10838" y="3561"/>
                      <a:pt x="11027" y="3624"/>
                      <a:pt x="11216" y="3624"/>
                    </a:cubicBezTo>
                    <a:cubicBezTo>
                      <a:pt x="11909" y="3624"/>
                      <a:pt x="12445" y="3056"/>
                      <a:pt x="12445" y="2363"/>
                    </a:cubicBezTo>
                    <a:cubicBezTo>
                      <a:pt x="12445" y="1670"/>
                      <a:pt x="11909" y="1135"/>
                      <a:pt x="11216" y="1135"/>
                    </a:cubicBezTo>
                    <a:cubicBezTo>
                      <a:pt x="10555" y="1135"/>
                      <a:pt x="10019" y="1670"/>
                      <a:pt x="10019" y="2363"/>
                    </a:cubicBezTo>
                    <a:cubicBezTo>
                      <a:pt x="10019" y="2552"/>
                      <a:pt x="10050" y="2710"/>
                      <a:pt x="10113" y="2899"/>
                    </a:cubicBezTo>
                    <a:lnTo>
                      <a:pt x="9767" y="3245"/>
                    </a:lnTo>
                    <a:cubicBezTo>
                      <a:pt x="9137" y="2710"/>
                      <a:pt x="8349" y="2300"/>
                      <a:pt x="7530" y="2111"/>
                    </a:cubicBezTo>
                    <a:lnTo>
                      <a:pt x="7530" y="851"/>
                    </a:lnTo>
                    <a:lnTo>
                      <a:pt x="7971" y="851"/>
                    </a:lnTo>
                    <a:cubicBezTo>
                      <a:pt x="8192" y="851"/>
                      <a:pt x="8349" y="662"/>
                      <a:pt x="8349" y="410"/>
                    </a:cubicBezTo>
                    <a:cubicBezTo>
                      <a:pt x="8349" y="189"/>
                      <a:pt x="8160" y="0"/>
                      <a:pt x="7971" y="0"/>
                    </a:cubicBezTo>
                    <a:close/>
                  </a:path>
                </a:pathLst>
              </a:custGeom>
              <a:solidFill>
                <a:srgbClr val="FF72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8"/>
              <p:cNvSpPr/>
              <p:nvPr/>
            </p:nvSpPr>
            <p:spPr>
              <a:xfrm>
                <a:off x="-65066950" y="2738175"/>
                <a:ext cx="187475" cy="185100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7404" extrusionOk="0">
                    <a:moveTo>
                      <a:pt x="3309" y="819"/>
                    </a:moveTo>
                    <a:lnTo>
                      <a:pt x="3309" y="3686"/>
                    </a:lnTo>
                    <a:cubicBezTo>
                      <a:pt x="3309" y="3938"/>
                      <a:pt x="3498" y="4127"/>
                      <a:pt x="3718" y="4127"/>
                    </a:cubicBezTo>
                    <a:lnTo>
                      <a:pt x="6612" y="4127"/>
                    </a:lnTo>
                    <a:cubicBezTo>
                      <a:pt x="6410" y="5529"/>
                      <a:pt x="5188" y="6585"/>
                      <a:pt x="3750" y="6585"/>
                    </a:cubicBezTo>
                    <a:cubicBezTo>
                      <a:pt x="2143" y="6585"/>
                      <a:pt x="820" y="5261"/>
                      <a:pt x="820" y="3686"/>
                    </a:cubicBezTo>
                    <a:cubicBezTo>
                      <a:pt x="820" y="2237"/>
                      <a:pt x="1891" y="1008"/>
                      <a:pt x="3309" y="819"/>
                    </a:cubicBezTo>
                    <a:close/>
                    <a:moveTo>
                      <a:pt x="3750" y="0"/>
                    </a:moveTo>
                    <a:cubicBezTo>
                      <a:pt x="1702" y="0"/>
                      <a:pt x="1" y="1638"/>
                      <a:pt x="1" y="3686"/>
                    </a:cubicBezTo>
                    <a:cubicBezTo>
                      <a:pt x="1" y="5734"/>
                      <a:pt x="1671" y="7404"/>
                      <a:pt x="3750" y="7404"/>
                    </a:cubicBezTo>
                    <a:cubicBezTo>
                      <a:pt x="5798" y="7404"/>
                      <a:pt x="7499" y="5734"/>
                      <a:pt x="7499" y="3686"/>
                    </a:cubicBezTo>
                    <a:cubicBezTo>
                      <a:pt x="7499" y="3466"/>
                      <a:pt x="7278" y="3277"/>
                      <a:pt x="7058" y="3277"/>
                    </a:cubicBezTo>
                    <a:lnTo>
                      <a:pt x="4128" y="3277"/>
                    </a:lnTo>
                    <a:lnTo>
                      <a:pt x="4128" y="378"/>
                    </a:lnTo>
                    <a:cubicBezTo>
                      <a:pt x="4128" y="158"/>
                      <a:pt x="3939" y="0"/>
                      <a:pt x="3750" y="0"/>
                    </a:cubicBezTo>
                    <a:close/>
                  </a:path>
                </a:pathLst>
              </a:custGeom>
              <a:solidFill>
                <a:srgbClr val="FF72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D873F9D-E521-4D6D-81D8-07809C0D521D}"/>
              </a:ext>
            </a:extLst>
          </p:cNvPr>
          <p:cNvGrpSpPr/>
          <p:nvPr/>
        </p:nvGrpSpPr>
        <p:grpSpPr>
          <a:xfrm>
            <a:off x="326887" y="2201083"/>
            <a:ext cx="1037064" cy="917481"/>
            <a:chOff x="2426449" y="1461375"/>
            <a:chExt cx="1245900" cy="1245900"/>
          </a:xfrm>
        </p:grpSpPr>
        <p:sp>
          <p:nvSpPr>
            <p:cNvPr id="1124" name="Google Shape;1124;p48"/>
            <p:cNvSpPr/>
            <p:nvPr/>
          </p:nvSpPr>
          <p:spPr>
            <a:xfrm>
              <a:off x="2426449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2894863" y="1906019"/>
              <a:ext cx="309071" cy="356611"/>
            </a:xfrm>
            <a:custGeom>
              <a:avLst/>
              <a:gdLst/>
              <a:ahLst/>
              <a:cxnLst/>
              <a:rect l="l" t="t" r="r" b="b"/>
              <a:pathLst>
                <a:path w="11059" h="12666" extrusionOk="0">
                  <a:moveTo>
                    <a:pt x="4285" y="789"/>
                  </a:moveTo>
                  <a:cubicBezTo>
                    <a:pt x="4758" y="789"/>
                    <a:pt x="5136" y="1135"/>
                    <a:pt x="5136" y="1608"/>
                  </a:cubicBezTo>
                  <a:lnTo>
                    <a:pt x="5136" y="4128"/>
                  </a:lnTo>
                  <a:cubicBezTo>
                    <a:pt x="4190" y="4317"/>
                    <a:pt x="3466" y="5168"/>
                    <a:pt x="3466" y="6144"/>
                  </a:cubicBezTo>
                  <a:cubicBezTo>
                    <a:pt x="3466" y="6365"/>
                    <a:pt x="3655" y="6585"/>
                    <a:pt x="3907" y="6585"/>
                  </a:cubicBezTo>
                  <a:cubicBezTo>
                    <a:pt x="4127" y="6585"/>
                    <a:pt x="4285" y="6365"/>
                    <a:pt x="4285" y="6144"/>
                  </a:cubicBezTo>
                  <a:cubicBezTo>
                    <a:pt x="4285" y="5577"/>
                    <a:pt x="4663" y="5168"/>
                    <a:pt x="5136" y="4947"/>
                  </a:cubicBezTo>
                  <a:lnTo>
                    <a:pt x="5136" y="8192"/>
                  </a:lnTo>
                  <a:cubicBezTo>
                    <a:pt x="5136" y="8665"/>
                    <a:pt x="4758" y="9011"/>
                    <a:pt x="4285" y="9011"/>
                  </a:cubicBezTo>
                  <a:cubicBezTo>
                    <a:pt x="3938" y="9011"/>
                    <a:pt x="3592" y="8791"/>
                    <a:pt x="3497" y="8381"/>
                  </a:cubicBezTo>
                  <a:cubicBezTo>
                    <a:pt x="3434" y="8318"/>
                    <a:pt x="3277" y="8192"/>
                    <a:pt x="3119" y="8192"/>
                  </a:cubicBezTo>
                  <a:cubicBezTo>
                    <a:pt x="2962" y="8192"/>
                    <a:pt x="2899" y="8255"/>
                    <a:pt x="2647" y="8255"/>
                  </a:cubicBezTo>
                  <a:cubicBezTo>
                    <a:pt x="1544" y="8255"/>
                    <a:pt x="1544" y="6617"/>
                    <a:pt x="2647" y="6617"/>
                  </a:cubicBezTo>
                  <a:cubicBezTo>
                    <a:pt x="2867" y="6617"/>
                    <a:pt x="3025" y="6428"/>
                    <a:pt x="3025" y="6176"/>
                  </a:cubicBezTo>
                  <a:cubicBezTo>
                    <a:pt x="3025" y="5955"/>
                    <a:pt x="2836" y="5735"/>
                    <a:pt x="2647" y="5735"/>
                  </a:cubicBezTo>
                  <a:cubicBezTo>
                    <a:pt x="2080" y="5735"/>
                    <a:pt x="1607" y="6018"/>
                    <a:pt x="1292" y="6428"/>
                  </a:cubicBezTo>
                  <a:cubicBezTo>
                    <a:pt x="1103" y="6270"/>
                    <a:pt x="977" y="6018"/>
                    <a:pt x="977" y="5735"/>
                  </a:cubicBezTo>
                  <a:cubicBezTo>
                    <a:pt x="977" y="5483"/>
                    <a:pt x="1103" y="5325"/>
                    <a:pt x="1166" y="5199"/>
                  </a:cubicBezTo>
                  <a:cubicBezTo>
                    <a:pt x="1323" y="5042"/>
                    <a:pt x="1323" y="4790"/>
                    <a:pt x="1166" y="4632"/>
                  </a:cubicBezTo>
                  <a:cubicBezTo>
                    <a:pt x="662" y="4097"/>
                    <a:pt x="1103" y="3277"/>
                    <a:pt x="1828" y="3277"/>
                  </a:cubicBezTo>
                  <a:cubicBezTo>
                    <a:pt x="2048" y="3277"/>
                    <a:pt x="2237" y="3340"/>
                    <a:pt x="2395" y="3498"/>
                  </a:cubicBezTo>
                  <a:cubicBezTo>
                    <a:pt x="2473" y="3577"/>
                    <a:pt x="2584" y="3616"/>
                    <a:pt x="2694" y="3616"/>
                  </a:cubicBezTo>
                  <a:cubicBezTo>
                    <a:pt x="2804" y="3616"/>
                    <a:pt x="2914" y="3577"/>
                    <a:pt x="2993" y="3498"/>
                  </a:cubicBezTo>
                  <a:cubicBezTo>
                    <a:pt x="3151" y="3340"/>
                    <a:pt x="3151" y="3057"/>
                    <a:pt x="2993" y="2899"/>
                  </a:cubicBezTo>
                  <a:cubicBezTo>
                    <a:pt x="2678" y="2584"/>
                    <a:pt x="2269" y="2427"/>
                    <a:pt x="1828" y="2427"/>
                  </a:cubicBezTo>
                  <a:cubicBezTo>
                    <a:pt x="1828" y="1954"/>
                    <a:pt x="2174" y="1608"/>
                    <a:pt x="2647" y="1608"/>
                  </a:cubicBezTo>
                  <a:cubicBezTo>
                    <a:pt x="2773" y="1608"/>
                    <a:pt x="2836" y="1639"/>
                    <a:pt x="2962" y="1702"/>
                  </a:cubicBezTo>
                  <a:cubicBezTo>
                    <a:pt x="3000" y="1713"/>
                    <a:pt x="3040" y="1718"/>
                    <a:pt x="3079" y="1718"/>
                  </a:cubicBezTo>
                  <a:cubicBezTo>
                    <a:pt x="3264" y="1718"/>
                    <a:pt x="3445" y="1601"/>
                    <a:pt x="3497" y="1419"/>
                  </a:cubicBezTo>
                  <a:cubicBezTo>
                    <a:pt x="3592" y="1072"/>
                    <a:pt x="3938" y="789"/>
                    <a:pt x="4285" y="789"/>
                  </a:cubicBezTo>
                  <a:close/>
                  <a:moveTo>
                    <a:pt x="6711" y="915"/>
                  </a:moveTo>
                  <a:cubicBezTo>
                    <a:pt x="7057" y="915"/>
                    <a:pt x="7404" y="1135"/>
                    <a:pt x="7498" y="1545"/>
                  </a:cubicBezTo>
                  <a:cubicBezTo>
                    <a:pt x="7547" y="1715"/>
                    <a:pt x="7708" y="1828"/>
                    <a:pt x="7880" y="1828"/>
                  </a:cubicBezTo>
                  <a:cubicBezTo>
                    <a:pt x="7931" y="1828"/>
                    <a:pt x="7983" y="1818"/>
                    <a:pt x="8034" y="1797"/>
                  </a:cubicBezTo>
                  <a:cubicBezTo>
                    <a:pt x="8160" y="1765"/>
                    <a:pt x="8223" y="1734"/>
                    <a:pt x="8349" y="1734"/>
                  </a:cubicBezTo>
                  <a:cubicBezTo>
                    <a:pt x="8822" y="1734"/>
                    <a:pt x="9168" y="2080"/>
                    <a:pt x="9168" y="2553"/>
                  </a:cubicBezTo>
                  <a:cubicBezTo>
                    <a:pt x="8759" y="2553"/>
                    <a:pt x="8318" y="2710"/>
                    <a:pt x="8003" y="3025"/>
                  </a:cubicBezTo>
                  <a:cubicBezTo>
                    <a:pt x="7845" y="3183"/>
                    <a:pt x="7845" y="3467"/>
                    <a:pt x="8003" y="3624"/>
                  </a:cubicBezTo>
                  <a:cubicBezTo>
                    <a:pt x="8081" y="3703"/>
                    <a:pt x="8192" y="3742"/>
                    <a:pt x="8302" y="3742"/>
                  </a:cubicBezTo>
                  <a:cubicBezTo>
                    <a:pt x="8412" y="3742"/>
                    <a:pt x="8522" y="3703"/>
                    <a:pt x="8601" y="3624"/>
                  </a:cubicBezTo>
                  <a:cubicBezTo>
                    <a:pt x="8759" y="3467"/>
                    <a:pt x="8948" y="3372"/>
                    <a:pt x="9168" y="3372"/>
                  </a:cubicBezTo>
                  <a:cubicBezTo>
                    <a:pt x="9893" y="3372"/>
                    <a:pt x="10271" y="4191"/>
                    <a:pt x="9798" y="4758"/>
                  </a:cubicBezTo>
                  <a:cubicBezTo>
                    <a:pt x="9735" y="4853"/>
                    <a:pt x="9735" y="5073"/>
                    <a:pt x="9830" y="5231"/>
                  </a:cubicBezTo>
                  <a:cubicBezTo>
                    <a:pt x="9956" y="5357"/>
                    <a:pt x="10050" y="5514"/>
                    <a:pt x="10050" y="5798"/>
                  </a:cubicBezTo>
                  <a:cubicBezTo>
                    <a:pt x="10050" y="6050"/>
                    <a:pt x="9924" y="6302"/>
                    <a:pt x="9735" y="6459"/>
                  </a:cubicBezTo>
                  <a:cubicBezTo>
                    <a:pt x="9420" y="6050"/>
                    <a:pt x="8948" y="5798"/>
                    <a:pt x="8381" y="5798"/>
                  </a:cubicBezTo>
                  <a:cubicBezTo>
                    <a:pt x="8160" y="5798"/>
                    <a:pt x="8003" y="5987"/>
                    <a:pt x="8003" y="6207"/>
                  </a:cubicBezTo>
                  <a:cubicBezTo>
                    <a:pt x="8003" y="6459"/>
                    <a:pt x="8192" y="6648"/>
                    <a:pt x="8381" y="6648"/>
                  </a:cubicBezTo>
                  <a:cubicBezTo>
                    <a:pt x="9483" y="6648"/>
                    <a:pt x="9483" y="8318"/>
                    <a:pt x="8381" y="8318"/>
                  </a:cubicBezTo>
                  <a:cubicBezTo>
                    <a:pt x="8255" y="8318"/>
                    <a:pt x="8192" y="8255"/>
                    <a:pt x="8066" y="8224"/>
                  </a:cubicBezTo>
                  <a:cubicBezTo>
                    <a:pt x="8021" y="8211"/>
                    <a:pt x="7976" y="8205"/>
                    <a:pt x="7931" y="8205"/>
                  </a:cubicBezTo>
                  <a:cubicBezTo>
                    <a:pt x="7752" y="8205"/>
                    <a:pt x="7580" y="8306"/>
                    <a:pt x="7530" y="8507"/>
                  </a:cubicBezTo>
                  <a:cubicBezTo>
                    <a:pt x="7435" y="8854"/>
                    <a:pt x="7089" y="9137"/>
                    <a:pt x="6742" y="9137"/>
                  </a:cubicBezTo>
                  <a:cubicBezTo>
                    <a:pt x="6270" y="9137"/>
                    <a:pt x="5892" y="8759"/>
                    <a:pt x="5892" y="8318"/>
                  </a:cubicBezTo>
                  <a:lnTo>
                    <a:pt x="5892" y="5073"/>
                  </a:lnTo>
                  <a:cubicBezTo>
                    <a:pt x="6364" y="5231"/>
                    <a:pt x="6742" y="5703"/>
                    <a:pt x="6742" y="6270"/>
                  </a:cubicBezTo>
                  <a:cubicBezTo>
                    <a:pt x="6742" y="6491"/>
                    <a:pt x="6931" y="6680"/>
                    <a:pt x="7120" y="6680"/>
                  </a:cubicBezTo>
                  <a:cubicBezTo>
                    <a:pt x="7341" y="6680"/>
                    <a:pt x="7530" y="6491"/>
                    <a:pt x="7530" y="6270"/>
                  </a:cubicBezTo>
                  <a:cubicBezTo>
                    <a:pt x="7530" y="5262"/>
                    <a:pt x="6805" y="4412"/>
                    <a:pt x="5860" y="4254"/>
                  </a:cubicBezTo>
                  <a:lnTo>
                    <a:pt x="5860" y="1734"/>
                  </a:lnTo>
                  <a:cubicBezTo>
                    <a:pt x="5860" y="1261"/>
                    <a:pt x="6207" y="915"/>
                    <a:pt x="6711" y="915"/>
                  </a:cubicBezTo>
                  <a:close/>
                  <a:moveTo>
                    <a:pt x="5514" y="9358"/>
                  </a:moveTo>
                  <a:cubicBezTo>
                    <a:pt x="5829" y="9736"/>
                    <a:pt x="6270" y="9925"/>
                    <a:pt x="6774" y="9925"/>
                  </a:cubicBezTo>
                  <a:lnTo>
                    <a:pt x="6774" y="10209"/>
                  </a:lnTo>
                  <a:lnTo>
                    <a:pt x="4285" y="10209"/>
                  </a:lnTo>
                  <a:lnTo>
                    <a:pt x="4285" y="9925"/>
                  </a:lnTo>
                  <a:cubicBezTo>
                    <a:pt x="4789" y="9925"/>
                    <a:pt x="5230" y="9673"/>
                    <a:pt x="5514" y="9358"/>
                  </a:cubicBezTo>
                  <a:close/>
                  <a:moveTo>
                    <a:pt x="6648" y="11028"/>
                  </a:moveTo>
                  <a:cubicBezTo>
                    <a:pt x="6522" y="11500"/>
                    <a:pt x="6049" y="11847"/>
                    <a:pt x="5514" y="11847"/>
                  </a:cubicBezTo>
                  <a:cubicBezTo>
                    <a:pt x="4978" y="11847"/>
                    <a:pt x="4537" y="11500"/>
                    <a:pt x="4316" y="11028"/>
                  </a:cubicBezTo>
                  <a:close/>
                  <a:moveTo>
                    <a:pt x="4285" y="1"/>
                  </a:moveTo>
                  <a:cubicBezTo>
                    <a:pt x="3686" y="1"/>
                    <a:pt x="3151" y="316"/>
                    <a:pt x="2867" y="820"/>
                  </a:cubicBezTo>
                  <a:cubicBezTo>
                    <a:pt x="2796" y="811"/>
                    <a:pt x="2724" y="806"/>
                    <a:pt x="2654" y="806"/>
                  </a:cubicBezTo>
                  <a:cubicBezTo>
                    <a:pt x="1762" y="806"/>
                    <a:pt x="977" y="1526"/>
                    <a:pt x="977" y="2490"/>
                  </a:cubicBezTo>
                  <a:lnTo>
                    <a:pt x="977" y="2679"/>
                  </a:lnTo>
                  <a:cubicBezTo>
                    <a:pt x="851" y="2742"/>
                    <a:pt x="756" y="2836"/>
                    <a:pt x="630" y="2962"/>
                  </a:cubicBezTo>
                  <a:cubicBezTo>
                    <a:pt x="63" y="3498"/>
                    <a:pt x="0" y="4286"/>
                    <a:pt x="347" y="4947"/>
                  </a:cubicBezTo>
                  <a:cubicBezTo>
                    <a:pt x="189" y="5199"/>
                    <a:pt x="126" y="5514"/>
                    <a:pt x="126" y="5766"/>
                  </a:cubicBezTo>
                  <a:cubicBezTo>
                    <a:pt x="126" y="6365"/>
                    <a:pt x="441" y="6932"/>
                    <a:pt x="945" y="7184"/>
                  </a:cubicBezTo>
                  <a:cubicBezTo>
                    <a:pt x="819" y="8192"/>
                    <a:pt x="1576" y="9043"/>
                    <a:pt x="2584" y="9043"/>
                  </a:cubicBezTo>
                  <a:lnTo>
                    <a:pt x="2836" y="9043"/>
                  </a:lnTo>
                  <a:cubicBezTo>
                    <a:pt x="2993" y="9326"/>
                    <a:pt x="3182" y="9515"/>
                    <a:pt x="3434" y="9673"/>
                  </a:cubicBezTo>
                  <a:lnTo>
                    <a:pt x="3434" y="10587"/>
                  </a:lnTo>
                  <a:cubicBezTo>
                    <a:pt x="3434" y="11721"/>
                    <a:pt x="4379" y="12666"/>
                    <a:pt x="5514" y="12666"/>
                  </a:cubicBezTo>
                  <a:cubicBezTo>
                    <a:pt x="6648" y="12666"/>
                    <a:pt x="7593" y="11721"/>
                    <a:pt x="7593" y="10587"/>
                  </a:cubicBezTo>
                  <a:lnTo>
                    <a:pt x="7593" y="9673"/>
                  </a:lnTo>
                  <a:cubicBezTo>
                    <a:pt x="7845" y="9515"/>
                    <a:pt x="8066" y="9326"/>
                    <a:pt x="8192" y="9043"/>
                  </a:cubicBezTo>
                  <a:lnTo>
                    <a:pt x="8444" y="9043"/>
                  </a:lnTo>
                  <a:cubicBezTo>
                    <a:pt x="9420" y="9043"/>
                    <a:pt x="10208" y="8129"/>
                    <a:pt x="10082" y="7153"/>
                  </a:cubicBezTo>
                  <a:cubicBezTo>
                    <a:pt x="10586" y="6869"/>
                    <a:pt x="10901" y="6333"/>
                    <a:pt x="10901" y="5735"/>
                  </a:cubicBezTo>
                  <a:cubicBezTo>
                    <a:pt x="10901" y="5451"/>
                    <a:pt x="10838" y="5136"/>
                    <a:pt x="10680" y="4916"/>
                  </a:cubicBezTo>
                  <a:cubicBezTo>
                    <a:pt x="11059" y="4317"/>
                    <a:pt x="10933" y="3498"/>
                    <a:pt x="10428" y="2962"/>
                  </a:cubicBezTo>
                  <a:cubicBezTo>
                    <a:pt x="10302" y="2836"/>
                    <a:pt x="10208" y="2742"/>
                    <a:pt x="10082" y="2679"/>
                  </a:cubicBezTo>
                  <a:lnTo>
                    <a:pt x="10082" y="2490"/>
                  </a:lnTo>
                  <a:cubicBezTo>
                    <a:pt x="10082" y="1576"/>
                    <a:pt x="9326" y="820"/>
                    <a:pt x="8444" y="820"/>
                  </a:cubicBezTo>
                  <a:lnTo>
                    <a:pt x="8192" y="820"/>
                  </a:lnTo>
                  <a:cubicBezTo>
                    <a:pt x="7908" y="316"/>
                    <a:pt x="7372" y="1"/>
                    <a:pt x="6774" y="1"/>
                  </a:cubicBezTo>
                  <a:cubicBezTo>
                    <a:pt x="6270" y="1"/>
                    <a:pt x="5829" y="222"/>
                    <a:pt x="5514" y="537"/>
                  </a:cubicBezTo>
                  <a:cubicBezTo>
                    <a:pt x="5199" y="190"/>
                    <a:pt x="4758" y="1"/>
                    <a:pt x="4285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121;p48">
            <a:extLst>
              <a:ext uri="{FF2B5EF4-FFF2-40B4-BE49-F238E27FC236}">
                <a16:creationId xmlns:a16="http://schemas.microsoft.com/office/drawing/2014/main" id="{7DEA474F-8AF1-44FF-BF40-7A111B0C4ADF}"/>
              </a:ext>
            </a:extLst>
          </p:cNvPr>
          <p:cNvSpPr txBox="1">
            <a:spLocks/>
          </p:cNvSpPr>
          <p:nvPr/>
        </p:nvSpPr>
        <p:spPr>
          <a:xfrm>
            <a:off x="176409" y="179296"/>
            <a:ext cx="8030889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Espaçamentos Internos e Externos de um elemento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187CF4E-4D98-40EF-A095-51688EAAE806}"/>
              </a:ext>
            </a:extLst>
          </p:cNvPr>
          <p:cNvSpPr/>
          <p:nvPr/>
        </p:nvSpPr>
        <p:spPr>
          <a:xfrm>
            <a:off x="323385" y="871581"/>
            <a:ext cx="7883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dirty="0">
                <a:latin typeface="Bahnschrift Light" panose="020B0502040204020203" pitchFamily="34" charset="0"/>
              </a:rPr>
              <a:t>Os espaçamentos são redimensionados dentro dos gerenciadores de leiautes, como </a:t>
            </a:r>
            <a:r>
              <a:rPr lang="pt-BR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o</a:t>
            </a:r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</a:rPr>
              <a:t> </a:t>
            </a:r>
            <a:r>
              <a:rPr lang="pt-BR" sz="2000" b="1" dirty="0">
                <a:solidFill>
                  <a:srgbClr val="0070C0"/>
                </a:solidFill>
                <a:latin typeface="Bahnschrift Light" panose="020B0502040204020203" pitchFamily="34" charset="0"/>
              </a:rPr>
              <a:t>pack() </a:t>
            </a:r>
            <a:r>
              <a:rPr lang="pt-BR" sz="2000" dirty="0">
                <a:latin typeface="Bahnschrift Light" panose="020B0502040204020203" pitchFamily="34" charset="0"/>
              </a:rPr>
              <a:t>e </a:t>
            </a:r>
            <a:r>
              <a:rPr lang="pt-BR" sz="2000" b="1" dirty="0">
                <a:solidFill>
                  <a:srgbClr val="0070C0"/>
                </a:solidFill>
                <a:latin typeface="Bahnschrift Light" panose="020B0502040204020203" pitchFamily="34" charset="0"/>
              </a:rPr>
              <a:t>grid().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96DCE4D-631B-4052-B819-983C8CCC5BB4}"/>
              </a:ext>
            </a:extLst>
          </p:cNvPr>
          <p:cNvSpPr/>
          <p:nvPr/>
        </p:nvSpPr>
        <p:spPr>
          <a:xfrm>
            <a:off x="531541" y="1682127"/>
            <a:ext cx="78839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pt-BR" sz="20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Tipos de Espaçamentos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FA7BFE7-67F1-496C-9864-17CB8DE6947D}"/>
              </a:ext>
            </a:extLst>
          </p:cNvPr>
          <p:cNvSpPr/>
          <p:nvPr/>
        </p:nvSpPr>
        <p:spPr>
          <a:xfrm>
            <a:off x="1613907" y="2352462"/>
            <a:ext cx="81099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dirty="0" err="1">
                <a:solidFill>
                  <a:srgbClr val="0070C0"/>
                </a:solidFill>
                <a:latin typeface="Bahnschrift Light" panose="020B0502040204020203" pitchFamily="34" charset="0"/>
              </a:rPr>
              <a:t>padx</a:t>
            </a:r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</a:rPr>
              <a:t>=(10,10) </a:t>
            </a:r>
            <a:r>
              <a:rPr lang="pt-BR" sz="2000" dirty="0">
                <a:latin typeface="Bahnschrift Light" panose="020B0502040204020203" pitchFamily="34" charset="0"/>
                <a:sym typeface="Wingdings" pitchFamily="2" charset="2"/>
              </a:rPr>
              <a:t> margem externa do elemento (esquerda/direita)</a:t>
            </a:r>
            <a:endParaRPr lang="pt-BR" sz="2000" dirty="0">
              <a:latin typeface="Bahnschrift Light" panose="020B0502040204020203" pitchFamily="34" charset="0"/>
            </a:endParaRPr>
          </a:p>
          <a:p>
            <a:pPr lvl="1" algn="just"/>
            <a:r>
              <a:rPr lang="pt-BR" sz="2000" dirty="0" err="1">
                <a:solidFill>
                  <a:srgbClr val="0070C0"/>
                </a:solidFill>
                <a:latin typeface="Bahnschrift Light" panose="020B0502040204020203" pitchFamily="34" charset="0"/>
              </a:rPr>
              <a:t>pady</a:t>
            </a:r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</a:rPr>
              <a:t>=(5,5)</a:t>
            </a:r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  <a:sym typeface="Wingdings" pitchFamily="2" charset="2"/>
              </a:rPr>
              <a:t> </a:t>
            </a:r>
            <a:r>
              <a:rPr lang="pt-BR" sz="2000" dirty="0">
                <a:latin typeface="Bahnschrift Light" panose="020B0502040204020203" pitchFamily="34" charset="0"/>
                <a:sym typeface="Wingdings" pitchFamily="2" charset="2"/>
              </a:rPr>
              <a:t> margem externa do elemento (topo/rodapé)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2F2D1E2-EEBC-40CD-913A-8C455A6DD83B}"/>
              </a:ext>
            </a:extLst>
          </p:cNvPr>
          <p:cNvSpPr/>
          <p:nvPr/>
        </p:nvSpPr>
        <p:spPr>
          <a:xfrm>
            <a:off x="1611254" y="3383924"/>
            <a:ext cx="75327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dirty="0" err="1">
                <a:solidFill>
                  <a:srgbClr val="0070C0"/>
                </a:solidFill>
                <a:latin typeface="Bahnschrift Light" panose="020B0502040204020203" pitchFamily="34" charset="0"/>
              </a:rPr>
              <a:t>ipadx</a:t>
            </a:r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</a:rPr>
              <a:t>=(20) </a:t>
            </a:r>
            <a:r>
              <a:rPr lang="pt-BR" sz="2000" dirty="0">
                <a:latin typeface="Bahnschrift Light" panose="020B0502040204020203" pitchFamily="34" charset="0"/>
                <a:sym typeface="Wingdings" pitchFamily="2" charset="2"/>
              </a:rPr>
              <a:t> margem interna do elemento (esquerda/direita)</a:t>
            </a:r>
            <a:endParaRPr lang="pt-BR" sz="2000" dirty="0">
              <a:latin typeface="Bahnschrift Light" panose="020B0502040204020203" pitchFamily="34" charset="0"/>
            </a:endParaRPr>
          </a:p>
          <a:p>
            <a:pPr lvl="1" algn="just"/>
            <a:r>
              <a:rPr lang="pt-BR" sz="2000" dirty="0" err="1">
                <a:solidFill>
                  <a:srgbClr val="0070C0"/>
                </a:solidFill>
                <a:latin typeface="Bahnschrift Light" panose="020B0502040204020203" pitchFamily="34" charset="0"/>
              </a:rPr>
              <a:t>ipady</a:t>
            </a:r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</a:rPr>
              <a:t>=(40) </a:t>
            </a:r>
            <a:r>
              <a:rPr lang="pt-BR" sz="2000" dirty="0">
                <a:latin typeface="Bahnschrift Light" panose="020B0502040204020203" pitchFamily="34" charset="0"/>
                <a:sym typeface="Wingdings" pitchFamily="2" charset="2"/>
              </a:rPr>
              <a:t>margem interna do elemento (topo/rodapé)</a:t>
            </a:r>
            <a:endParaRPr lang="pt-BR" sz="200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121;p48">
            <a:extLst>
              <a:ext uri="{FF2B5EF4-FFF2-40B4-BE49-F238E27FC236}">
                <a16:creationId xmlns:a16="http://schemas.microsoft.com/office/drawing/2014/main" id="{7DEA474F-8AF1-44FF-BF40-7A111B0C4ADF}"/>
              </a:ext>
            </a:extLst>
          </p:cNvPr>
          <p:cNvSpPr txBox="1">
            <a:spLocks/>
          </p:cNvSpPr>
          <p:nvPr/>
        </p:nvSpPr>
        <p:spPr>
          <a:xfrm>
            <a:off x="176409" y="0"/>
            <a:ext cx="8030889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Exemplo 1: 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Espaçamento Externo do elemento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DB19ABC-001E-440F-996F-56517274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4" y="559800"/>
            <a:ext cx="8449854" cy="2210108"/>
          </a:xfrm>
          <a:prstGeom prst="rect">
            <a:avLst/>
          </a:prstGeom>
        </p:spPr>
      </p:pic>
      <p:sp>
        <p:nvSpPr>
          <p:cNvPr id="18" name="Google Shape;1121;p48">
            <a:extLst>
              <a:ext uri="{FF2B5EF4-FFF2-40B4-BE49-F238E27FC236}">
                <a16:creationId xmlns:a16="http://schemas.microsoft.com/office/drawing/2014/main" id="{FA5A2294-5B35-482E-BADA-6584EF61CB51}"/>
              </a:ext>
            </a:extLst>
          </p:cNvPr>
          <p:cNvSpPr txBox="1">
            <a:spLocks/>
          </p:cNvSpPr>
          <p:nvPr/>
        </p:nvSpPr>
        <p:spPr>
          <a:xfrm>
            <a:off x="176409" y="2769908"/>
            <a:ext cx="8030889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Exemplo 2: </a:t>
            </a: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Espaçamento Interno do elemento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9906BD-FF31-42F9-800F-57EC4A0B6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4" y="3329708"/>
            <a:ext cx="8449854" cy="18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2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60"/>
          <p:cNvSpPr txBox="1">
            <a:spLocks noGrp="1"/>
          </p:cNvSpPr>
          <p:nvPr>
            <p:ph type="title"/>
          </p:nvPr>
        </p:nvSpPr>
        <p:spPr>
          <a:xfrm>
            <a:off x="195893" y="157498"/>
            <a:ext cx="3963512" cy="5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matic SC" panose="020B0604020202020204" charset="-79"/>
              </a:rPr>
              <a:t>Onde usar o Python?</a:t>
            </a:r>
            <a:endParaRPr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  <a:cs typeface="Amatic SC" panose="020B0604020202020204" charset="-79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E1BCCC5-4504-4836-9764-587EE836B110}"/>
              </a:ext>
            </a:extLst>
          </p:cNvPr>
          <p:cNvSpPr/>
          <p:nvPr/>
        </p:nvSpPr>
        <p:spPr>
          <a:xfrm>
            <a:off x="7617684" y="4962294"/>
            <a:ext cx="16774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dirty="0"/>
              <a:t>Fonte: </a:t>
            </a:r>
            <a:r>
              <a:rPr lang="pt-BR" sz="1000" dirty="0"/>
              <a:t>THOMAS, 2014</a:t>
            </a:r>
          </a:p>
        </p:txBody>
      </p:sp>
      <p:sp>
        <p:nvSpPr>
          <p:cNvPr id="33" name="Google Shape;3640;p60">
            <a:extLst>
              <a:ext uri="{FF2B5EF4-FFF2-40B4-BE49-F238E27FC236}">
                <a16:creationId xmlns:a16="http://schemas.microsoft.com/office/drawing/2014/main" id="{B0DD03FF-FD2C-4577-B50E-84F1B70519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0761" y="776737"/>
            <a:ext cx="3374751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Geração de Scripts</a:t>
            </a:r>
            <a:endParaRPr sz="1800" b="1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75DD807-4CB5-4BD1-95B5-BBD5FFE4B6E5}"/>
              </a:ext>
            </a:extLst>
          </p:cNvPr>
          <p:cNvGrpSpPr/>
          <p:nvPr/>
        </p:nvGrpSpPr>
        <p:grpSpPr>
          <a:xfrm>
            <a:off x="867889" y="4042046"/>
            <a:ext cx="547200" cy="547500"/>
            <a:chOff x="209027" y="3521593"/>
            <a:chExt cx="547200" cy="547500"/>
          </a:xfrm>
        </p:grpSpPr>
        <p:sp>
          <p:nvSpPr>
            <p:cNvPr id="32" name="Google Shape;3639;p60">
              <a:extLst>
                <a:ext uri="{FF2B5EF4-FFF2-40B4-BE49-F238E27FC236}">
                  <a16:creationId xmlns:a16="http://schemas.microsoft.com/office/drawing/2014/main" id="{3920D324-DEC8-455B-8F52-B31B8EF01B33}"/>
                </a:ext>
              </a:extLst>
            </p:cNvPr>
            <p:cNvSpPr/>
            <p:nvPr/>
          </p:nvSpPr>
          <p:spPr>
            <a:xfrm>
              <a:off x="209027" y="3521593"/>
              <a:ext cx="547200" cy="5475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44;p60">
              <a:extLst>
                <a:ext uri="{FF2B5EF4-FFF2-40B4-BE49-F238E27FC236}">
                  <a16:creationId xmlns:a16="http://schemas.microsoft.com/office/drawing/2014/main" id="{B81B9B6D-C728-4D90-AF75-F375B76DEDE3}"/>
                </a:ext>
              </a:extLst>
            </p:cNvPr>
            <p:cNvSpPr/>
            <p:nvPr/>
          </p:nvSpPr>
          <p:spPr>
            <a:xfrm>
              <a:off x="336319" y="3692933"/>
              <a:ext cx="292616" cy="204820"/>
            </a:xfrm>
            <a:custGeom>
              <a:avLst/>
              <a:gdLst/>
              <a:ahLst/>
              <a:cxnLst/>
              <a:rect l="l" t="t" r="r" b="b"/>
              <a:pathLst>
                <a:path w="11658" h="8192" extrusionOk="0">
                  <a:moveTo>
                    <a:pt x="10429" y="662"/>
                  </a:moveTo>
                  <a:cubicBezTo>
                    <a:pt x="10114" y="1008"/>
                    <a:pt x="6207" y="4915"/>
                    <a:pt x="6081" y="5072"/>
                  </a:cubicBezTo>
                  <a:cubicBezTo>
                    <a:pt x="6018" y="5135"/>
                    <a:pt x="5916" y="5167"/>
                    <a:pt x="5813" y="5167"/>
                  </a:cubicBezTo>
                  <a:cubicBezTo>
                    <a:pt x="5711" y="5167"/>
                    <a:pt x="5608" y="5135"/>
                    <a:pt x="5545" y="5072"/>
                  </a:cubicBezTo>
                  <a:lnTo>
                    <a:pt x="1135" y="662"/>
                  </a:lnTo>
                  <a:close/>
                  <a:moveTo>
                    <a:pt x="662" y="1134"/>
                  </a:moveTo>
                  <a:lnTo>
                    <a:pt x="3624" y="4096"/>
                  </a:lnTo>
                  <a:lnTo>
                    <a:pt x="662" y="7057"/>
                  </a:lnTo>
                  <a:lnTo>
                    <a:pt x="662" y="1134"/>
                  </a:lnTo>
                  <a:close/>
                  <a:moveTo>
                    <a:pt x="10996" y="1134"/>
                  </a:moveTo>
                  <a:lnTo>
                    <a:pt x="10996" y="7057"/>
                  </a:lnTo>
                  <a:lnTo>
                    <a:pt x="8034" y="4096"/>
                  </a:lnTo>
                  <a:lnTo>
                    <a:pt x="10996" y="1134"/>
                  </a:lnTo>
                  <a:close/>
                  <a:moveTo>
                    <a:pt x="7562" y="4568"/>
                  </a:moveTo>
                  <a:lnTo>
                    <a:pt x="10492" y="7530"/>
                  </a:lnTo>
                  <a:lnTo>
                    <a:pt x="1198" y="7530"/>
                  </a:lnTo>
                  <a:lnTo>
                    <a:pt x="4096" y="4568"/>
                  </a:lnTo>
                  <a:lnTo>
                    <a:pt x="5073" y="5545"/>
                  </a:lnTo>
                  <a:cubicBezTo>
                    <a:pt x="5278" y="5750"/>
                    <a:pt x="5553" y="5852"/>
                    <a:pt x="5829" y="5852"/>
                  </a:cubicBezTo>
                  <a:cubicBezTo>
                    <a:pt x="6105" y="5852"/>
                    <a:pt x="6380" y="5750"/>
                    <a:pt x="6585" y="5545"/>
                  </a:cubicBezTo>
                  <a:lnTo>
                    <a:pt x="7562" y="4568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7152"/>
                  </a:lnTo>
                  <a:cubicBezTo>
                    <a:pt x="1" y="7719"/>
                    <a:pt x="473" y="8191"/>
                    <a:pt x="1009" y="8191"/>
                  </a:cubicBezTo>
                  <a:lnTo>
                    <a:pt x="10618" y="8191"/>
                  </a:lnTo>
                  <a:cubicBezTo>
                    <a:pt x="11185" y="8191"/>
                    <a:pt x="11657" y="7719"/>
                    <a:pt x="11657" y="7152"/>
                  </a:cubicBezTo>
                  <a:lnTo>
                    <a:pt x="11657" y="1008"/>
                  </a:lnTo>
                  <a:cubicBezTo>
                    <a:pt x="11657" y="441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75042F7-C649-48CF-951C-DB4762A3F52C}"/>
              </a:ext>
            </a:extLst>
          </p:cNvPr>
          <p:cNvGrpSpPr/>
          <p:nvPr/>
        </p:nvGrpSpPr>
        <p:grpSpPr>
          <a:xfrm>
            <a:off x="760573" y="784687"/>
            <a:ext cx="547200" cy="547500"/>
            <a:chOff x="209027" y="789105"/>
            <a:chExt cx="547200" cy="547500"/>
          </a:xfrm>
        </p:grpSpPr>
        <p:sp>
          <p:nvSpPr>
            <p:cNvPr id="29" name="Google Shape;3636;p60">
              <a:extLst>
                <a:ext uri="{FF2B5EF4-FFF2-40B4-BE49-F238E27FC236}">
                  <a16:creationId xmlns:a16="http://schemas.microsoft.com/office/drawing/2014/main" id="{875ACECD-81B3-445C-ADEE-5F15E2B6C9F9}"/>
                </a:ext>
              </a:extLst>
            </p:cNvPr>
            <p:cNvSpPr/>
            <p:nvPr/>
          </p:nvSpPr>
          <p:spPr>
            <a:xfrm>
              <a:off x="209027" y="789105"/>
              <a:ext cx="547200" cy="5475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45;p60">
              <a:extLst>
                <a:ext uri="{FF2B5EF4-FFF2-40B4-BE49-F238E27FC236}">
                  <a16:creationId xmlns:a16="http://schemas.microsoft.com/office/drawing/2014/main" id="{E35C4B32-9695-4898-8D1B-ED13B3043BC6}"/>
                </a:ext>
              </a:extLst>
            </p:cNvPr>
            <p:cNvSpPr/>
            <p:nvPr/>
          </p:nvSpPr>
          <p:spPr>
            <a:xfrm>
              <a:off x="336324" y="955568"/>
              <a:ext cx="292605" cy="214575"/>
            </a:xfrm>
            <a:custGeom>
              <a:avLst/>
              <a:gdLst/>
              <a:ahLst/>
              <a:cxnLst/>
              <a:rect l="l" t="t" r="r" b="b"/>
              <a:pathLst>
                <a:path w="11689" h="8853" extrusionOk="0">
                  <a:moveTo>
                    <a:pt x="1040" y="2709"/>
                  </a:moveTo>
                  <a:cubicBezTo>
                    <a:pt x="1229" y="2709"/>
                    <a:pt x="1386" y="2867"/>
                    <a:pt x="1386" y="3056"/>
                  </a:cubicBezTo>
                  <a:lnTo>
                    <a:pt x="1386" y="5828"/>
                  </a:lnTo>
                  <a:cubicBezTo>
                    <a:pt x="1386" y="6017"/>
                    <a:pt x="1229" y="6175"/>
                    <a:pt x="1040" y="6175"/>
                  </a:cubicBezTo>
                  <a:cubicBezTo>
                    <a:pt x="819" y="6175"/>
                    <a:pt x="662" y="6017"/>
                    <a:pt x="662" y="5828"/>
                  </a:cubicBezTo>
                  <a:lnTo>
                    <a:pt x="662" y="3056"/>
                  </a:lnTo>
                  <a:cubicBezTo>
                    <a:pt x="662" y="2867"/>
                    <a:pt x="819" y="2709"/>
                    <a:pt x="1040" y="2709"/>
                  </a:cubicBezTo>
                  <a:close/>
                  <a:moveTo>
                    <a:pt x="9641" y="1449"/>
                  </a:moveTo>
                  <a:lnTo>
                    <a:pt x="9641" y="7435"/>
                  </a:lnTo>
                  <a:lnTo>
                    <a:pt x="2079" y="5545"/>
                  </a:lnTo>
                  <a:lnTo>
                    <a:pt x="2079" y="3340"/>
                  </a:lnTo>
                  <a:lnTo>
                    <a:pt x="9641" y="1449"/>
                  </a:lnTo>
                  <a:close/>
                  <a:moveTo>
                    <a:pt x="3466" y="6616"/>
                  </a:moveTo>
                  <a:lnTo>
                    <a:pt x="6112" y="7278"/>
                  </a:lnTo>
                  <a:cubicBezTo>
                    <a:pt x="5954" y="7845"/>
                    <a:pt x="5450" y="8223"/>
                    <a:pt x="4820" y="8223"/>
                  </a:cubicBezTo>
                  <a:cubicBezTo>
                    <a:pt x="4064" y="8223"/>
                    <a:pt x="3434" y="7593"/>
                    <a:pt x="3434" y="6837"/>
                  </a:cubicBezTo>
                  <a:cubicBezTo>
                    <a:pt x="3434" y="6774"/>
                    <a:pt x="3434" y="6679"/>
                    <a:pt x="3466" y="6616"/>
                  </a:cubicBezTo>
                  <a:close/>
                  <a:moveTo>
                    <a:pt x="10680" y="662"/>
                  </a:moveTo>
                  <a:cubicBezTo>
                    <a:pt x="10869" y="662"/>
                    <a:pt x="11027" y="819"/>
                    <a:pt x="11027" y="1008"/>
                  </a:cubicBezTo>
                  <a:lnTo>
                    <a:pt x="11027" y="7876"/>
                  </a:lnTo>
                  <a:cubicBezTo>
                    <a:pt x="11027" y="8065"/>
                    <a:pt x="10869" y="8223"/>
                    <a:pt x="10680" y="8223"/>
                  </a:cubicBezTo>
                  <a:cubicBezTo>
                    <a:pt x="10491" y="8223"/>
                    <a:pt x="10334" y="8065"/>
                    <a:pt x="10334" y="7876"/>
                  </a:cubicBezTo>
                  <a:lnTo>
                    <a:pt x="10334" y="1008"/>
                  </a:lnTo>
                  <a:cubicBezTo>
                    <a:pt x="10334" y="819"/>
                    <a:pt x="10491" y="662"/>
                    <a:pt x="10680" y="662"/>
                  </a:cubicBezTo>
                  <a:close/>
                  <a:moveTo>
                    <a:pt x="10680" y="0"/>
                  </a:moveTo>
                  <a:cubicBezTo>
                    <a:pt x="10208" y="0"/>
                    <a:pt x="9798" y="315"/>
                    <a:pt x="9704" y="756"/>
                  </a:cubicBezTo>
                  <a:lnTo>
                    <a:pt x="1985" y="2678"/>
                  </a:lnTo>
                  <a:cubicBezTo>
                    <a:pt x="1827" y="2331"/>
                    <a:pt x="1449" y="2048"/>
                    <a:pt x="1040" y="2048"/>
                  </a:cubicBezTo>
                  <a:cubicBezTo>
                    <a:pt x="473" y="2048"/>
                    <a:pt x="0" y="2520"/>
                    <a:pt x="0" y="3056"/>
                  </a:cubicBezTo>
                  <a:lnTo>
                    <a:pt x="0" y="5828"/>
                  </a:lnTo>
                  <a:cubicBezTo>
                    <a:pt x="0" y="6364"/>
                    <a:pt x="473" y="6837"/>
                    <a:pt x="1040" y="6837"/>
                  </a:cubicBezTo>
                  <a:cubicBezTo>
                    <a:pt x="1449" y="6837"/>
                    <a:pt x="1827" y="6616"/>
                    <a:pt x="1985" y="6206"/>
                  </a:cubicBezTo>
                  <a:lnTo>
                    <a:pt x="2804" y="6427"/>
                  </a:lnTo>
                  <a:cubicBezTo>
                    <a:pt x="2772" y="6522"/>
                    <a:pt x="2772" y="6679"/>
                    <a:pt x="2772" y="6805"/>
                  </a:cubicBezTo>
                  <a:cubicBezTo>
                    <a:pt x="2772" y="7939"/>
                    <a:pt x="3655" y="8853"/>
                    <a:pt x="4820" y="8853"/>
                  </a:cubicBezTo>
                  <a:cubicBezTo>
                    <a:pt x="5324" y="8853"/>
                    <a:pt x="5828" y="8664"/>
                    <a:pt x="6175" y="8317"/>
                  </a:cubicBezTo>
                  <a:cubicBezTo>
                    <a:pt x="6459" y="8065"/>
                    <a:pt x="6648" y="7719"/>
                    <a:pt x="6774" y="7341"/>
                  </a:cubicBezTo>
                  <a:lnTo>
                    <a:pt x="9704" y="8065"/>
                  </a:lnTo>
                  <a:cubicBezTo>
                    <a:pt x="9798" y="8506"/>
                    <a:pt x="10208" y="8821"/>
                    <a:pt x="10680" y="8821"/>
                  </a:cubicBezTo>
                  <a:cubicBezTo>
                    <a:pt x="11216" y="8821"/>
                    <a:pt x="11688" y="8349"/>
                    <a:pt x="11688" y="7782"/>
                  </a:cubicBezTo>
                  <a:lnTo>
                    <a:pt x="11688" y="945"/>
                  </a:lnTo>
                  <a:cubicBezTo>
                    <a:pt x="11688" y="473"/>
                    <a:pt x="11279" y="0"/>
                    <a:pt x="1068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8154D7A-3920-45E4-9A5E-8829D64F66F7}"/>
              </a:ext>
            </a:extLst>
          </p:cNvPr>
          <p:cNvGrpSpPr/>
          <p:nvPr/>
        </p:nvGrpSpPr>
        <p:grpSpPr>
          <a:xfrm>
            <a:off x="738200" y="1779746"/>
            <a:ext cx="547200" cy="547500"/>
            <a:chOff x="209027" y="1682518"/>
            <a:chExt cx="547200" cy="547500"/>
          </a:xfrm>
        </p:grpSpPr>
        <p:sp>
          <p:nvSpPr>
            <p:cNvPr id="30" name="Google Shape;3637;p60">
              <a:extLst>
                <a:ext uri="{FF2B5EF4-FFF2-40B4-BE49-F238E27FC236}">
                  <a16:creationId xmlns:a16="http://schemas.microsoft.com/office/drawing/2014/main" id="{FA1350A9-651D-40F7-9077-27C87775531D}"/>
                </a:ext>
              </a:extLst>
            </p:cNvPr>
            <p:cNvSpPr/>
            <p:nvPr/>
          </p:nvSpPr>
          <p:spPr>
            <a:xfrm>
              <a:off x="209027" y="1682518"/>
              <a:ext cx="547200" cy="5475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46;p60">
              <a:extLst>
                <a:ext uri="{FF2B5EF4-FFF2-40B4-BE49-F238E27FC236}">
                  <a16:creationId xmlns:a16="http://schemas.microsoft.com/office/drawing/2014/main" id="{C52E8A10-258E-449D-8A79-C749EF7307A2}"/>
                </a:ext>
              </a:extLst>
            </p:cNvPr>
            <p:cNvSpPr/>
            <p:nvPr/>
          </p:nvSpPr>
          <p:spPr>
            <a:xfrm>
              <a:off x="363647" y="1809958"/>
              <a:ext cx="292605" cy="292620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5860" y="662"/>
                  </a:moveTo>
                  <a:cubicBezTo>
                    <a:pt x="6080" y="662"/>
                    <a:pt x="6238" y="851"/>
                    <a:pt x="6238" y="1040"/>
                  </a:cubicBezTo>
                  <a:lnTo>
                    <a:pt x="6238" y="1386"/>
                  </a:lnTo>
                  <a:lnTo>
                    <a:pt x="756" y="1386"/>
                  </a:lnTo>
                  <a:lnTo>
                    <a:pt x="756" y="1040"/>
                  </a:lnTo>
                  <a:cubicBezTo>
                    <a:pt x="725" y="851"/>
                    <a:pt x="882" y="662"/>
                    <a:pt x="1071" y="662"/>
                  </a:cubicBezTo>
                  <a:close/>
                  <a:moveTo>
                    <a:pt x="6175" y="2048"/>
                  </a:moveTo>
                  <a:lnTo>
                    <a:pt x="6175" y="3686"/>
                  </a:lnTo>
                  <a:cubicBezTo>
                    <a:pt x="5639" y="3686"/>
                    <a:pt x="5198" y="4096"/>
                    <a:pt x="5198" y="4663"/>
                  </a:cubicBezTo>
                  <a:cubicBezTo>
                    <a:pt x="4820" y="4694"/>
                    <a:pt x="4505" y="4883"/>
                    <a:pt x="4348" y="5261"/>
                  </a:cubicBezTo>
                  <a:lnTo>
                    <a:pt x="3592" y="4505"/>
                  </a:lnTo>
                  <a:cubicBezTo>
                    <a:pt x="3403" y="4300"/>
                    <a:pt x="3135" y="4198"/>
                    <a:pt x="2867" y="4198"/>
                  </a:cubicBezTo>
                  <a:cubicBezTo>
                    <a:pt x="2599" y="4198"/>
                    <a:pt x="2331" y="4300"/>
                    <a:pt x="2142" y="4505"/>
                  </a:cubicBezTo>
                  <a:cubicBezTo>
                    <a:pt x="1733" y="4883"/>
                    <a:pt x="1733" y="5576"/>
                    <a:pt x="2142" y="5954"/>
                  </a:cubicBezTo>
                  <a:lnTo>
                    <a:pt x="4505" y="8317"/>
                  </a:lnTo>
                  <a:lnTo>
                    <a:pt x="4316" y="8317"/>
                  </a:lnTo>
                  <a:cubicBezTo>
                    <a:pt x="3875" y="8317"/>
                    <a:pt x="3466" y="8601"/>
                    <a:pt x="3308" y="9042"/>
                  </a:cubicBezTo>
                  <a:lnTo>
                    <a:pt x="725" y="9042"/>
                  </a:lnTo>
                  <a:lnTo>
                    <a:pt x="725" y="8979"/>
                  </a:lnTo>
                  <a:lnTo>
                    <a:pt x="725" y="2048"/>
                  </a:lnTo>
                  <a:close/>
                  <a:moveTo>
                    <a:pt x="7640" y="3907"/>
                  </a:moveTo>
                  <a:cubicBezTo>
                    <a:pt x="7727" y="3907"/>
                    <a:pt x="7813" y="3938"/>
                    <a:pt x="7876" y="4001"/>
                  </a:cubicBezTo>
                  <a:lnTo>
                    <a:pt x="8664" y="4789"/>
                  </a:lnTo>
                  <a:cubicBezTo>
                    <a:pt x="9325" y="5450"/>
                    <a:pt x="9861" y="6238"/>
                    <a:pt x="10113" y="7026"/>
                  </a:cubicBezTo>
                  <a:lnTo>
                    <a:pt x="7530" y="9609"/>
                  </a:lnTo>
                  <a:lnTo>
                    <a:pt x="4222" y="9609"/>
                  </a:lnTo>
                  <a:cubicBezTo>
                    <a:pt x="4033" y="9609"/>
                    <a:pt x="3875" y="9451"/>
                    <a:pt x="3875" y="9262"/>
                  </a:cubicBezTo>
                  <a:cubicBezTo>
                    <a:pt x="3875" y="9073"/>
                    <a:pt x="4033" y="8916"/>
                    <a:pt x="4222" y="8916"/>
                  </a:cubicBezTo>
                  <a:lnTo>
                    <a:pt x="5230" y="8916"/>
                  </a:lnTo>
                  <a:cubicBezTo>
                    <a:pt x="5387" y="8916"/>
                    <a:pt x="5513" y="8821"/>
                    <a:pt x="5545" y="8695"/>
                  </a:cubicBezTo>
                  <a:cubicBezTo>
                    <a:pt x="5608" y="8601"/>
                    <a:pt x="5608" y="8443"/>
                    <a:pt x="5482" y="8349"/>
                  </a:cubicBezTo>
                  <a:lnTo>
                    <a:pt x="2520" y="5387"/>
                  </a:lnTo>
                  <a:cubicBezTo>
                    <a:pt x="2394" y="5293"/>
                    <a:pt x="2394" y="5041"/>
                    <a:pt x="2520" y="4915"/>
                  </a:cubicBezTo>
                  <a:cubicBezTo>
                    <a:pt x="2583" y="4868"/>
                    <a:pt x="2670" y="4844"/>
                    <a:pt x="2757" y="4844"/>
                  </a:cubicBezTo>
                  <a:cubicBezTo>
                    <a:pt x="2843" y="4844"/>
                    <a:pt x="2930" y="4868"/>
                    <a:pt x="2993" y="4915"/>
                  </a:cubicBezTo>
                  <a:lnTo>
                    <a:pt x="4442" y="6395"/>
                  </a:lnTo>
                  <a:lnTo>
                    <a:pt x="5450" y="7372"/>
                  </a:lnTo>
                  <a:cubicBezTo>
                    <a:pt x="5498" y="7435"/>
                    <a:pt x="5584" y="7467"/>
                    <a:pt x="5675" y="7467"/>
                  </a:cubicBezTo>
                  <a:cubicBezTo>
                    <a:pt x="5765" y="7467"/>
                    <a:pt x="5860" y="7435"/>
                    <a:pt x="5923" y="7372"/>
                  </a:cubicBezTo>
                  <a:cubicBezTo>
                    <a:pt x="6017" y="7246"/>
                    <a:pt x="6017" y="7026"/>
                    <a:pt x="5923" y="6900"/>
                  </a:cubicBezTo>
                  <a:lnTo>
                    <a:pt x="4915" y="5923"/>
                  </a:lnTo>
                  <a:cubicBezTo>
                    <a:pt x="4820" y="5797"/>
                    <a:pt x="4820" y="5545"/>
                    <a:pt x="4915" y="5450"/>
                  </a:cubicBezTo>
                  <a:cubicBezTo>
                    <a:pt x="4978" y="5387"/>
                    <a:pt x="5072" y="5356"/>
                    <a:pt x="5163" y="5356"/>
                  </a:cubicBezTo>
                  <a:cubicBezTo>
                    <a:pt x="5253" y="5356"/>
                    <a:pt x="5340" y="5387"/>
                    <a:pt x="5387" y="5450"/>
                  </a:cubicBezTo>
                  <a:lnTo>
                    <a:pt x="6396" y="6427"/>
                  </a:lnTo>
                  <a:cubicBezTo>
                    <a:pt x="6443" y="6490"/>
                    <a:pt x="6529" y="6522"/>
                    <a:pt x="6620" y="6522"/>
                  </a:cubicBezTo>
                  <a:cubicBezTo>
                    <a:pt x="6711" y="6522"/>
                    <a:pt x="6805" y="6490"/>
                    <a:pt x="6868" y="6427"/>
                  </a:cubicBezTo>
                  <a:cubicBezTo>
                    <a:pt x="6963" y="6301"/>
                    <a:pt x="6963" y="6080"/>
                    <a:pt x="6868" y="5954"/>
                  </a:cubicBezTo>
                  <a:lnTo>
                    <a:pt x="5860" y="4978"/>
                  </a:lnTo>
                  <a:cubicBezTo>
                    <a:pt x="5765" y="4852"/>
                    <a:pt x="5765" y="4631"/>
                    <a:pt x="5860" y="4505"/>
                  </a:cubicBezTo>
                  <a:cubicBezTo>
                    <a:pt x="5923" y="4442"/>
                    <a:pt x="6017" y="4411"/>
                    <a:pt x="6108" y="4411"/>
                  </a:cubicBezTo>
                  <a:cubicBezTo>
                    <a:pt x="6199" y="4411"/>
                    <a:pt x="6285" y="4442"/>
                    <a:pt x="6333" y="4505"/>
                  </a:cubicBezTo>
                  <a:lnTo>
                    <a:pt x="7341" y="5482"/>
                  </a:lnTo>
                  <a:cubicBezTo>
                    <a:pt x="7388" y="5545"/>
                    <a:pt x="7475" y="5576"/>
                    <a:pt x="7565" y="5576"/>
                  </a:cubicBezTo>
                  <a:cubicBezTo>
                    <a:pt x="7656" y="5576"/>
                    <a:pt x="7750" y="5545"/>
                    <a:pt x="7813" y="5482"/>
                  </a:cubicBezTo>
                  <a:cubicBezTo>
                    <a:pt x="7908" y="5356"/>
                    <a:pt x="7908" y="5135"/>
                    <a:pt x="7813" y="5009"/>
                  </a:cubicBezTo>
                  <a:lnTo>
                    <a:pt x="7341" y="4537"/>
                  </a:lnTo>
                  <a:cubicBezTo>
                    <a:pt x="7278" y="4348"/>
                    <a:pt x="7278" y="4096"/>
                    <a:pt x="7404" y="4001"/>
                  </a:cubicBezTo>
                  <a:cubicBezTo>
                    <a:pt x="7467" y="3938"/>
                    <a:pt x="7553" y="3907"/>
                    <a:pt x="7640" y="3907"/>
                  </a:cubicBezTo>
                  <a:close/>
                  <a:moveTo>
                    <a:pt x="10554" y="7624"/>
                  </a:moveTo>
                  <a:lnTo>
                    <a:pt x="10806" y="7845"/>
                  </a:lnTo>
                  <a:cubicBezTo>
                    <a:pt x="10964" y="8002"/>
                    <a:pt x="10964" y="8191"/>
                    <a:pt x="10806" y="8317"/>
                  </a:cubicBezTo>
                  <a:lnTo>
                    <a:pt x="8853" y="10239"/>
                  </a:lnTo>
                  <a:cubicBezTo>
                    <a:pt x="8806" y="10302"/>
                    <a:pt x="8719" y="10334"/>
                    <a:pt x="8628" y="10334"/>
                  </a:cubicBezTo>
                  <a:cubicBezTo>
                    <a:pt x="8538" y="10334"/>
                    <a:pt x="8443" y="10302"/>
                    <a:pt x="8380" y="10239"/>
                  </a:cubicBezTo>
                  <a:lnTo>
                    <a:pt x="8160" y="10019"/>
                  </a:lnTo>
                  <a:lnTo>
                    <a:pt x="10554" y="7624"/>
                  </a:lnTo>
                  <a:close/>
                  <a:moveTo>
                    <a:pt x="3277" y="9672"/>
                  </a:moveTo>
                  <a:cubicBezTo>
                    <a:pt x="3434" y="10050"/>
                    <a:pt x="3781" y="10334"/>
                    <a:pt x="4222" y="10334"/>
                  </a:cubicBezTo>
                  <a:lnTo>
                    <a:pt x="6143" y="10334"/>
                  </a:lnTo>
                  <a:lnTo>
                    <a:pt x="6143" y="10680"/>
                  </a:lnTo>
                  <a:lnTo>
                    <a:pt x="6175" y="10680"/>
                  </a:lnTo>
                  <a:cubicBezTo>
                    <a:pt x="6175" y="10869"/>
                    <a:pt x="6017" y="11027"/>
                    <a:pt x="5828" y="11027"/>
                  </a:cubicBezTo>
                  <a:lnTo>
                    <a:pt x="1040" y="11027"/>
                  </a:lnTo>
                  <a:cubicBezTo>
                    <a:pt x="819" y="11027"/>
                    <a:pt x="662" y="10869"/>
                    <a:pt x="662" y="10680"/>
                  </a:cubicBezTo>
                  <a:lnTo>
                    <a:pt x="662" y="9672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40" y="11657"/>
                  </a:cubicBezTo>
                  <a:lnTo>
                    <a:pt x="5828" y="11657"/>
                  </a:lnTo>
                  <a:cubicBezTo>
                    <a:pt x="6396" y="11657"/>
                    <a:pt x="6868" y="11184"/>
                    <a:pt x="6868" y="10649"/>
                  </a:cubicBezTo>
                  <a:lnTo>
                    <a:pt x="6868" y="10334"/>
                  </a:lnTo>
                  <a:lnTo>
                    <a:pt x="7467" y="10334"/>
                  </a:lnTo>
                  <a:lnTo>
                    <a:pt x="7876" y="10775"/>
                  </a:lnTo>
                  <a:cubicBezTo>
                    <a:pt x="8081" y="10964"/>
                    <a:pt x="8349" y="11058"/>
                    <a:pt x="8613" y="11058"/>
                  </a:cubicBezTo>
                  <a:cubicBezTo>
                    <a:pt x="8877" y="11058"/>
                    <a:pt x="9136" y="10964"/>
                    <a:pt x="9325" y="10775"/>
                  </a:cubicBezTo>
                  <a:lnTo>
                    <a:pt x="11279" y="8821"/>
                  </a:lnTo>
                  <a:cubicBezTo>
                    <a:pt x="11688" y="8443"/>
                    <a:pt x="11688" y="7782"/>
                    <a:pt x="11310" y="7372"/>
                  </a:cubicBezTo>
                  <a:lnTo>
                    <a:pt x="10869" y="6931"/>
                  </a:lnTo>
                  <a:cubicBezTo>
                    <a:pt x="10554" y="6080"/>
                    <a:pt x="10082" y="5261"/>
                    <a:pt x="9420" y="4505"/>
                  </a:cubicBezTo>
                  <a:lnTo>
                    <a:pt x="8380" y="3466"/>
                  </a:lnTo>
                  <a:cubicBezTo>
                    <a:pt x="8191" y="3277"/>
                    <a:pt x="7931" y="3182"/>
                    <a:pt x="7668" y="3182"/>
                  </a:cubicBezTo>
                  <a:cubicBezTo>
                    <a:pt x="7404" y="3182"/>
                    <a:pt x="7136" y="3277"/>
                    <a:pt x="6931" y="3466"/>
                  </a:cubicBezTo>
                  <a:lnTo>
                    <a:pt x="6868" y="3560"/>
                  </a:lnTo>
                  <a:lnTo>
                    <a:pt x="6868" y="1040"/>
                  </a:lnTo>
                  <a:cubicBezTo>
                    <a:pt x="6868" y="473"/>
                    <a:pt x="6396" y="0"/>
                    <a:pt x="5828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FF92F8D-265E-4CCE-9B09-F535D319BF31}"/>
              </a:ext>
            </a:extLst>
          </p:cNvPr>
          <p:cNvGrpSpPr/>
          <p:nvPr/>
        </p:nvGrpSpPr>
        <p:grpSpPr>
          <a:xfrm>
            <a:off x="760573" y="2974093"/>
            <a:ext cx="547200" cy="547500"/>
            <a:chOff x="209027" y="2575943"/>
            <a:chExt cx="547200" cy="547500"/>
          </a:xfrm>
        </p:grpSpPr>
        <p:sp>
          <p:nvSpPr>
            <p:cNvPr id="31" name="Google Shape;3638;p60">
              <a:extLst>
                <a:ext uri="{FF2B5EF4-FFF2-40B4-BE49-F238E27FC236}">
                  <a16:creationId xmlns:a16="http://schemas.microsoft.com/office/drawing/2014/main" id="{4C8CD772-DBE0-435B-8648-884949AB7DCC}"/>
                </a:ext>
              </a:extLst>
            </p:cNvPr>
            <p:cNvSpPr/>
            <p:nvPr/>
          </p:nvSpPr>
          <p:spPr>
            <a:xfrm>
              <a:off x="209027" y="2575943"/>
              <a:ext cx="547200" cy="5475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7;p60">
              <a:extLst>
                <a:ext uri="{FF2B5EF4-FFF2-40B4-BE49-F238E27FC236}">
                  <a16:creationId xmlns:a16="http://schemas.microsoft.com/office/drawing/2014/main" id="{63CC6391-45E3-4DA0-8345-8D1711344343}"/>
                </a:ext>
              </a:extLst>
            </p:cNvPr>
            <p:cNvSpPr/>
            <p:nvPr/>
          </p:nvSpPr>
          <p:spPr>
            <a:xfrm>
              <a:off x="326571" y="2703388"/>
              <a:ext cx="312110" cy="292609"/>
            </a:xfrm>
            <a:custGeom>
              <a:avLst/>
              <a:gdLst/>
              <a:ahLst/>
              <a:cxnLst/>
              <a:rect l="l" t="t" r="r" b="b"/>
              <a:pathLst>
                <a:path w="12193" h="11674" extrusionOk="0">
                  <a:moveTo>
                    <a:pt x="9483" y="1174"/>
                  </a:moveTo>
                  <a:lnTo>
                    <a:pt x="9483" y="2308"/>
                  </a:lnTo>
                  <a:cubicBezTo>
                    <a:pt x="9483" y="2497"/>
                    <a:pt x="9641" y="2655"/>
                    <a:pt x="9830" y="2655"/>
                  </a:cubicBezTo>
                  <a:lnTo>
                    <a:pt x="10901" y="2655"/>
                  </a:lnTo>
                  <a:lnTo>
                    <a:pt x="9515" y="4041"/>
                  </a:lnTo>
                  <a:lnTo>
                    <a:pt x="8097" y="4041"/>
                  </a:lnTo>
                  <a:lnTo>
                    <a:pt x="8097" y="2560"/>
                  </a:lnTo>
                  <a:lnTo>
                    <a:pt x="9483" y="1174"/>
                  </a:lnTo>
                  <a:close/>
                  <a:moveTo>
                    <a:pt x="4885" y="6181"/>
                  </a:moveTo>
                  <a:cubicBezTo>
                    <a:pt x="5033" y="6181"/>
                    <a:pt x="5183" y="6212"/>
                    <a:pt x="5325" y="6278"/>
                  </a:cubicBezTo>
                  <a:lnTo>
                    <a:pt x="4600" y="7003"/>
                  </a:lnTo>
                  <a:cubicBezTo>
                    <a:pt x="4474" y="7129"/>
                    <a:pt x="4474" y="7349"/>
                    <a:pt x="4600" y="7475"/>
                  </a:cubicBezTo>
                  <a:cubicBezTo>
                    <a:pt x="4663" y="7538"/>
                    <a:pt x="4750" y="7570"/>
                    <a:pt x="4836" y="7570"/>
                  </a:cubicBezTo>
                  <a:cubicBezTo>
                    <a:pt x="4923" y="7570"/>
                    <a:pt x="5010" y="7538"/>
                    <a:pt x="5073" y="7475"/>
                  </a:cubicBezTo>
                  <a:lnTo>
                    <a:pt x="5797" y="6751"/>
                  </a:lnTo>
                  <a:lnTo>
                    <a:pt x="5797" y="6751"/>
                  </a:lnTo>
                  <a:cubicBezTo>
                    <a:pt x="5986" y="7160"/>
                    <a:pt x="5892" y="7633"/>
                    <a:pt x="5577" y="7948"/>
                  </a:cubicBezTo>
                  <a:cubicBezTo>
                    <a:pt x="5388" y="8137"/>
                    <a:pt x="5128" y="8231"/>
                    <a:pt x="4864" y="8231"/>
                  </a:cubicBezTo>
                  <a:cubicBezTo>
                    <a:pt x="4600" y="8231"/>
                    <a:pt x="4332" y="8137"/>
                    <a:pt x="4127" y="7948"/>
                  </a:cubicBezTo>
                  <a:cubicBezTo>
                    <a:pt x="3749" y="7538"/>
                    <a:pt x="3749" y="6877"/>
                    <a:pt x="4127" y="6499"/>
                  </a:cubicBezTo>
                  <a:cubicBezTo>
                    <a:pt x="4333" y="6293"/>
                    <a:pt x="4606" y="6181"/>
                    <a:pt x="4885" y="6181"/>
                  </a:cubicBezTo>
                  <a:close/>
                  <a:moveTo>
                    <a:pt x="4897" y="4831"/>
                  </a:moveTo>
                  <a:cubicBezTo>
                    <a:pt x="5396" y="4831"/>
                    <a:pt x="5890" y="4990"/>
                    <a:pt x="6301" y="5301"/>
                  </a:cubicBezTo>
                  <a:lnTo>
                    <a:pt x="5829" y="5774"/>
                  </a:lnTo>
                  <a:cubicBezTo>
                    <a:pt x="5553" y="5590"/>
                    <a:pt x="5233" y="5499"/>
                    <a:pt x="4911" y="5499"/>
                  </a:cubicBezTo>
                  <a:cubicBezTo>
                    <a:pt x="4460" y="5499"/>
                    <a:pt x="4004" y="5677"/>
                    <a:pt x="3655" y="6026"/>
                  </a:cubicBezTo>
                  <a:cubicBezTo>
                    <a:pt x="2993" y="6688"/>
                    <a:pt x="2993" y="7790"/>
                    <a:pt x="3655" y="8420"/>
                  </a:cubicBezTo>
                  <a:cubicBezTo>
                    <a:pt x="3986" y="8751"/>
                    <a:pt x="4427" y="8917"/>
                    <a:pt x="4864" y="8917"/>
                  </a:cubicBezTo>
                  <a:cubicBezTo>
                    <a:pt x="5301" y="8917"/>
                    <a:pt x="5734" y="8751"/>
                    <a:pt x="6049" y="8420"/>
                  </a:cubicBezTo>
                  <a:cubicBezTo>
                    <a:pt x="6648" y="7822"/>
                    <a:pt x="6742" y="6908"/>
                    <a:pt x="6301" y="6246"/>
                  </a:cubicBezTo>
                  <a:lnTo>
                    <a:pt x="6774" y="5774"/>
                  </a:lnTo>
                  <a:lnTo>
                    <a:pt x="6774" y="5774"/>
                  </a:lnTo>
                  <a:cubicBezTo>
                    <a:pt x="7467" y="6719"/>
                    <a:pt x="7404" y="8074"/>
                    <a:pt x="6585" y="8924"/>
                  </a:cubicBezTo>
                  <a:cubicBezTo>
                    <a:pt x="6112" y="9397"/>
                    <a:pt x="5498" y="9633"/>
                    <a:pt x="4883" y="9633"/>
                  </a:cubicBezTo>
                  <a:cubicBezTo>
                    <a:pt x="4269" y="9633"/>
                    <a:pt x="3655" y="9397"/>
                    <a:pt x="3182" y="8924"/>
                  </a:cubicBezTo>
                  <a:cubicBezTo>
                    <a:pt x="2237" y="7979"/>
                    <a:pt x="2237" y="6499"/>
                    <a:pt x="3182" y="5553"/>
                  </a:cubicBezTo>
                  <a:cubicBezTo>
                    <a:pt x="3667" y="5068"/>
                    <a:pt x="4286" y="4831"/>
                    <a:pt x="4897" y="4831"/>
                  </a:cubicBezTo>
                  <a:close/>
                  <a:moveTo>
                    <a:pt x="4873" y="3463"/>
                  </a:moveTo>
                  <a:cubicBezTo>
                    <a:pt x="5728" y="3463"/>
                    <a:pt x="6583" y="3748"/>
                    <a:pt x="7278" y="4325"/>
                  </a:cubicBezTo>
                  <a:lnTo>
                    <a:pt x="6805" y="4797"/>
                  </a:lnTo>
                  <a:cubicBezTo>
                    <a:pt x="6228" y="4353"/>
                    <a:pt x="5533" y="4125"/>
                    <a:pt x="4844" y="4125"/>
                  </a:cubicBezTo>
                  <a:cubicBezTo>
                    <a:pt x="4065" y="4125"/>
                    <a:pt x="3294" y="4416"/>
                    <a:pt x="2710" y="5018"/>
                  </a:cubicBezTo>
                  <a:cubicBezTo>
                    <a:pt x="1481" y="6246"/>
                    <a:pt x="1481" y="8168"/>
                    <a:pt x="2710" y="9397"/>
                  </a:cubicBezTo>
                  <a:cubicBezTo>
                    <a:pt x="3324" y="10011"/>
                    <a:pt x="4112" y="10318"/>
                    <a:pt x="4899" y="10318"/>
                  </a:cubicBezTo>
                  <a:cubicBezTo>
                    <a:pt x="5687" y="10318"/>
                    <a:pt x="6474" y="10011"/>
                    <a:pt x="7089" y="9397"/>
                  </a:cubicBezTo>
                  <a:cubicBezTo>
                    <a:pt x="8223" y="8263"/>
                    <a:pt x="8255" y="6467"/>
                    <a:pt x="7309" y="5301"/>
                  </a:cubicBezTo>
                  <a:lnTo>
                    <a:pt x="7782" y="4829"/>
                  </a:lnTo>
                  <a:lnTo>
                    <a:pt x="7782" y="4829"/>
                  </a:lnTo>
                  <a:cubicBezTo>
                    <a:pt x="8979" y="6278"/>
                    <a:pt x="8885" y="8483"/>
                    <a:pt x="7530" y="9870"/>
                  </a:cubicBezTo>
                  <a:cubicBezTo>
                    <a:pt x="6790" y="10594"/>
                    <a:pt x="5821" y="10956"/>
                    <a:pt x="4856" y="10956"/>
                  </a:cubicBezTo>
                  <a:cubicBezTo>
                    <a:pt x="3891" y="10956"/>
                    <a:pt x="2930" y="10594"/>
                    <a:pt x="2206" y="9870"/>
                  </a:cubicBezTo>
                  <a:cubicBezTo>
                    <a:pt x="756" y="8420"/>
                    <a:pt x="756" y="6026"/>
                    <a:pt x="2206" y="4545"/>
                  </a:cubicBezTo>
                  <a:cubicBezTo>
                    <a:pt x="2941" y="3827"/>
                    <a:pt x="3907" y="3463"/>
                    <a:pt x="4873" y="3463"/>
                  </a:cubicBezTo>
                  <a:close/>
                  <a:moveTo>
                    <a:pt x="9899" y="0"/>
                  </a:moveTo>
                  <a:cubicBezTo>
                    <a:pt x="9813" y="0"/>
                    <a:pt x="9722" y="32"/>
                    <a:pt x="9641" y="103"/>
                  </a:cubicBezTo>
                  <a:lnTo>
                    <a:pt x="7561" y="2182"/>
                  </a:lnTo>
                  <a:cubicBezTo>
                    <a:pt x="7467" y="2277"/>
                    <a:pt x="7435" y="2340"/>
                    <a:pt x="7435" y="2434"/>
                  </a:cubicBezTo>
                  <a:lnTo>
                    <a:pt x="7435" y="3600"/>
                  </a:lnTo>
                  <a:cubicBezTo>
                    <a:pt x="6670" y="3071"/>
                    <a:pt x="5769" y="2807"/>
                    <a:pt x="4868" y="2807"/>
                  </a:cubicBezTo>
                  <a:cubicBezTo>
                    <a:pt x="3731" y="2807"/>
                    <a:pt x="2595" y="3229"/>
                    <a:pt x="1733" y="4073"/>
                  </a:cubicBezTo>
                  <a:cubicBezTo>
                    <a:pt x="0" y="5805"/>
                    <a:pt x="0" y="8641"/>
                    <a:pt x="1733" y="10374"/>
                  </a:cubicBezTo>
                  <a:cubicBezTo>
                    <a:pt x="2599" y="11240"/>
                    <a:pt x="3741" y="11673"/>
                    <a:pt x="4883" y="11673"/>
                  </a:cubicBezTo>
                  <a:cubicBezTo>
                    <a:pt x="6026" y="11673"/>
                    <a:pt x="7168" y="11240"/>
                    <a:pt x="8034" y="10374"/>
                  </a:cubicBezTo>
                  <a:cubicBezTo>
                    <a:pt x="9578" y="8861"/>
                    <a:pt x="9735" y="6436"/>
                    <a:pt x="8538" y="4703"/>
                  </a:cubicBezTo>
                  <a:lnTo>
                    <a:pt x="9672" y="4703"/>
                  </a:lnTo>
                  <a:cubicBezTo>
                    <a:pt x="9767" y="4703"/>
                    <a:pt x="9893" y="4671"/>
                    <a:pt x="9924" y="4608"/>
                  </a:cubicBezTo>
                  <a:lnTo>
                    <a:pt x="12004" y="2497"/>
                  </a:lnTo>
                  <a:cubicBezTo>
                    <a:pt x="12193" y="2308"/>
                    <a:pt x="12035" y="1962"/>
                    <a:pt x="11783" y="1962"/>
                  </a:cubicBezTo>
                  <a:lnTo>
                    <a:pt x="10239" y="1962"/>
                  </a:lnTo>
                  <a:lnTo>
                    <a:pt x="10239" y="355"/>
                  </a:lnTo>
                  <a:cubicBezTo>
                    <a:pt x="10239" y="141"/>
                    <a:pt x="10080" y="0"/>
                    <a:pt x="9899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3645;p60">
            <a:extLst>
              <a:ext uri="{FF2B5EF4-FFF2-40B4-BE49-F238E27FC236}">
                <a16:creationId xmlns:a16="http://schemas.microsoft.com/office/drawing/2014/main" id="{DCE9A004-A896-44C3-8AAC-2604774132BC}"/>
              </a:ext>
            </a:extLst>
          </p:cNvPr>
          <p:cNvSpPr/>
          <p:nvPr/>
        </p:nvSpPr>
        <p:spPr>
          <a:xfrm>
            <a:off x="322504" y="4522936"/>
            <a:ext cx="292605" cy="214575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CA4FEEA-B358-4648-A6D6-155F2FF8180D}"/>
              </a:ext>
            </a:extLst>
          </p:cNvPr>
          <p:cNvSpPr/>
          <p:nvPr/>
        </p:nvSpPr>
        <p:spPr>
          <a:xfrm>
            <a:off x="1839639" y="2199806"/>
            <a:ext cx="709533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Suporta praticamente todos os bancos de dados (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SQLite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PostgreSQL,MySQL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Oracle,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SQLServer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MongoDB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Cassandra e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etc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  <a:p>
            <a:pPr lvl="1" algn="just"/>
            <a:endParaRPr lang="pt-BR" sz="1800" b="1" dirty="0">
              <a:solidFill>
                <a:srgbClr val="005B8C"/>
              </a:solidFill>
            </a:endParaRPr>
          </a:p>
        </p:txBody>
      </p:sp>
      <p:sp>
        <p:nvSpPr>
          <p:cNvPr id="59" name="Google Shape;3640;p60">
            <a:extLst>
              <a:ext uri="{FF2B5EF4-FFF2-40B4-BE49-F238E27FC236}">
                <a16:creationId xmlns:a16="http://schemas.microsoft.com/office/drawing/2014/main" id="{8D6016F9-EAE9-4429-83E8-6B4ACA60ED58}"/>
              </a:ext>
            </a:extLst>
          </p:cNvPr>
          <p:cNvSpPr txBox="1">
            <a:spLocks/>
          </p:cNvSpPr>
          <p:nvPr/>
        </p:nvSpPr>
        <p:spPr>
          <a:xfrm>
            <a:off x="1430760" y="1783886"/>
            <a:ext cx="3374751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Acesso ao Banco de Dados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E5BB91D4-1EFD-471E-92F8-81A2FA106DD2}"/>
              </a:ext>
            </a:extLst>
          </p:cNvPr>
          <p:cNvSpPr/>
          <p:nvPr/>
        </p:nvSpPr>
        <p:spPr>
          <a:xfrm>
            <a:off x="1839639" y="1287592"/>
            <a:ext cx="40822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Processamento de arquivos;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Administradores de redes</a:t>
            </a:r>
          </a:p>
          <a:p>
            <a:pPr lvl="1" algn="just"/>
            <a:endParaRPr lang="pt-BR" sz="1800" b="1" dirty="0">
              <a:solidFill>
                <a:srgbClr val="005B8C"/>
              </a:solidFill>
            </a:endParaRPr>
          </a:p>
        </p:txBody>
      </p:sp>
      <p:sp>
        <p:nvSpPr>
          <p:cNvPr id="61" name="Google Shape;3640;p60">
            <a:extLst>
              <a:ext uri="{FF2B5EF4-FFF2-40B4-BE49-F238E27FC236}">
                <a16:creationId xmlns:a16="http://schemas.microsoft.com/office/drawing/2014/main" id="{2C059A2D-FFB1-4747-8161-DCFFFB690967}"/>
              </a:ext>
            </a:extLst>
          </p:cNvPr>
          <p:cNvSpPr txBox="1">
            <a:spLocks/>
          </p:cNvSpPr>
          <p:nvPr/>
        </p:nvSpPr>
        <p:spPr>
          <a:xfrm>
            <a:off x="1425317" y="3015943"/>
            <a:ext cx="3374751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Desenvolvimento Desktop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6B68397-3C27-46B4-A993-F3A319F8DC64}"/>
              </a:ext>
            </a:extLst>
          </p:cNvPr>
          <p:cNvSpPr/>
          <p:nvPr/>
        </p:nvSpPr>
        <p:spPr>
          <a:xfrm>
            <a:off x="1839639" y="3466866"/>
            <a:ext cx="70953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Tkinter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GTk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PySide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Kivy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PyGame</a:t>
            </a:r>
            <a:endParaRPr lang="pt-BR" sz="1600" dirty="0">
              <a:solidFill>
                <a:schemeClr val="tx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 algn="just"/>
            <a:endParaRPr lang="pt-BR" sz="1800" b="1" dirty="0">
              <a:solidFill>
                <a:srgbClr val="005B8C"/>
              </a:solidFill>
            </a:endParaRPr>
          </a:p>
        </p:txBody>
      </p:sp>
      <p:sp>
        <p:nvSpPr>
          <p:cNvPr id="63" name="Google Shape;3640;p60">
            <a:extLst>
              <a:ext uri="{FF2B5EF4-FFF2-40B4-BE49-F238E27FC236}">
                <a16:creationId xmlns:a16="http://schemas.microsoft.com/office/drawing/2014/main" id="{97483DDC-5A0B-41D0-9F0E-9A5445C12AE1}"/>
              </a:ext>
            </a:extLst>
          </p:cNvPr>
          <p:cNvSpPr txBox="1">
            <a:spLocks/>
          </p:cNvSpPr>
          <p:nvPr/>
        </p:nvSpPr>
        <p:spPr>
          <a:xfrm>
            <a:off x="1542381" y="4094831"/>
            <a:ext cx="3374751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Desenvolvimento Web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098B9B1A-C772-4FD8-A7F8-F9191963ED35}"/>
              </a:ext>
            </a:extLst>
          </p:cNvPr>
          <p:cNvSpPr/>
          <p:nvPr/>
        </p:nvSpPr>
        <p:spPr>
          <a:xfrm>
            <a:off x="1839639" y="4522321"/>
            <a:ext cx="7095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Django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Web2py,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Flask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Grok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Zope</a:t>
            </a:r>
            <a:endParaRPr lang="pt-BR" sz="1800" dirty="0">
              <a:solidFill>
                <a:srgbClr val="005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61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68"/>
          <p:cNvSpPr txBox="1">
            <a:spLocks noGrp="1"/>
          </p:cNvSpPr>
          <p:nvPr>
            <p:ph type="title"/>
          </p:nvPr>
        </p:nvSpPr>
        <p:spPr>
          <a:xfrm>
            <a:off x="1732350" y="78269"/>
            <a:ext cx="5679300" cy="9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Referências</a:t>
            </a:r>
            <a:endParaRPr dirty="0"/>
          </a:p>
        </p:txBody>
      </p:sp>
      <p:sp>
        <p:nvSpPr>
          <p:cNvPr id="3815" name="Google Shape;3815;p68"/>
          <p:cNvSpPr txBox="1">
            <a:spLocks noGrp="1"/>
          </p:cNvSpPr>
          <p:nvPr>
            <p:ph type="subTitle" idx="1"/>
          </p:nvPr>
        </p:nvSpPr>
        <p:spPr>
          <a:xfrm>
            <a:off x="2122152" y="1199172"/>
            <a:ext cx="7021848" cy="2647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000" dirty="0">
                <a:latin typeface="Roboto" panose="020B0604020202020204" charset="0"/>
                <a:ea typeface="Roboto" panose="020B0604020202020204" charset="0"/>
              </a:rPr>
              <a:t>NASCIMENTO. A. </a:t>
            </a:r>
            <a:r>
              <a:rPr lang="pt-BR" sz="1000" b="1" dirty="0">
                <a:latin typeface="Roboto" panose="020B0604020202020204" charset="0"/>
                <a:ea typeface="Roboto" panose="020B0604020202020204" charset="0"/>
              </a:rPr>
              <a:t>O que é uma GUI</a:t>
            </a:r>
            <a:r>
              <a:rPr lang="pt-BR" sz="1000" dirty="0">
                <a:latin typeface="Roboto" panose="020B0604020202020204" charset="0"/>
                <a:ea typeface="Roboto" panose="020B0604020202020204" charset="0"/>
              </a:rPr>
              <a:t>. 2014 </a:t>
            </a:r>
            <a:r>
              <a:rPr lang="pt-BR" sz="1000" dirty="0">
                <a:latin typeface="Roboto" panose="020B0604020202020204" charset="0"/>
                <a:ea typeface="Roboto" panose="020B0604020202020204" charset="0"/>
                <a:hlinkClick r:id="rId3"/>
              </a:rPr>
              <a:t>https://canaltech.com.br/produtos/O-que-e-GUI/</a:t>
            </a:r>
            <a:endParaRPr lang="pt-BR" sz="1000" dirty="0">
              <a:latin typeface="Roboto" panose="020B0604020202020204" charset="0"/>
              <a:ea typeface="Roboto" panose="020B0604020202020204" charset="0"/>
            </a:endParaRPr>
          </a:p>
          <a:p>
            <a:endParaRPr lang="pt-BR" sz="10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pt-BR" sz="1000" dirty="0">
                <a:latin typeface="Roboto" panose="020B0604020202020204" charset="0"/>
                <a:ea typeface="Roboto" panose="020B0604020202020204" charset="0"/>
              </a:rPr>
              <a:t>GUIMARÃES, D. </a:t>
            </a:r>
            <a:r>
              <a:rPr lang="pt-BR" sz="1000" b="1" dirty="0" err="1">
                <a:latin typeface="Roboto" panose="020B0604020202020204" charset="0"/>
                <a:ea typeface="Roboto" panose="020B0604020202020204" charset="0"/>
              </a:rPr>
              <a:t>Kivy</a:t>
            </a:r>
            <a:r>
              <a:rPr lang="pt-BR" sz="1000" b="1" dirty="0">
                <a:latin typeface="Roboto" panose="020B0604020202020204" charset="0"/>
                <a:ea typeface="Roboto" panose="020B0604020202020204" charset="0"/>
              </a:rPr>
              <a:t> - Python Nordeste 2013. </a:t>
            </a:r>
            <a:r>
              <a:rPr lang="pt-BR" sz="1000" dirty="0">
                <a:latin typeface="Roboto" panose="020B0604020202020204" charset="0"/>
                <a:ea typeface="Roboto" panose="020B0604020202020204" charset="0"/>
              </a:rPr>
              <a:t>Disponível em: </a:t>
            </a:r>
            <a:r>
              <a:rPr lang="pt-BR" sz="1000" dirty="0">
                <a:latin typeface="Roboto" panose="020B0604020202020204" charset="0"/>
                <a:ea typeface="Roboto" panose="020B0604020202020204" charset="0"/>
                <a:hlinkClick r:id="rId4"/>
              </a:rPr>
              <a:t>https://pt.slideshare.net/slideshow/kivy-2013/22080070?from_search=0</a:t>
            </a:r>
            <a:endParaRPr lang="pt-BR" sz="1000" dirty="0">
              <a:latin typeface="Roboto" panose="020B0604020202020204" charset="0"/>
              <a:ea typeface="Roboto" panose="020B0604020202020204" charset="0"/>
            </a:endParaRPr>
          </a:p>
          <a:p>
            <a:endParaRPr lang="pt-BR" sz="10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pt-BR" sz="1000" dirty="0">
                <a:latin typeface="Roboto" panose="020B0604020202020204" charset="0"/>
                <a:ea typeface="Roboto" panose="020B0604020202020204" charset="0"/>
              </a:rPr>
              <a:t>THOMAS, M. </a:t>
            </a:r>
            <a:r>
              <a:rPr lang="pt-BR" sz="1000" b="1" dirty="0">
                <a:latin typeface="Roboto" panose="020B0604020202020204" charset="0"/>
                <a:ea typeface="Roboto" panose="020B0604020202020204" charset="0"/>
              </a:rPr>
              <a:t>Palestra Apresentando Python e Suas Aplicações/40097016#2</a:t>
            </a:r>
            <a:r>
              <a:rPr lang="pt-BR" sz="1000" dirty="0">
                <a:latin typeface="Roboto" panose="020B0604020202020204" charset="0"/>
                <a:ea typeface="Roboto" panose="020B0604020202020204" charset="0"/>
              </a:rPr>
              <a:t>. 2014. Disponível em: </a:t>
            </a:r>
            <a:r>
              <a:rPr lang="pt-BR" sz="1000" dirty="0">
                <a:latin typeface="Roboto" panose="020B0604020202020204" charset="0"/>
                <a:ea typeface="Roboto" panose="020B0604020202020204" charset="0"/>
                <a:hlinkClick r:id="rId5"/>
              </a:rPr>
              <a:t>https://pt.slideshare.net/slideshow/palestra-apresentando-python-e-suas-aplicaes</a:t>
            </a:r>
            <a:endParaRPr lang="pt-BR" sz="1000" dirty="0">
              <a:latin typeface="Roboto" panose="020B0604020202020204" charset="0"/>
              <a:ea typeface="Roboto" panose="020B0604020202020204" charset="0"/>
            </a:endParaRPr>
          </a:p>
          <a:p>
            <a:endParaRPr lang="pt-BR" sz="10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pt-BR" sz="1000" dirty="0"/>
              <a:t>REDHAT. </a:t>
            </a:r>
            <a:r>
              <a:rPr lang="pt-BR" sz="1000" b="1" dirty="0"/>
              <a:t>O que é um IDE? 2019.</a:t>
            </a:r>
            <a:r>
              <a:rPr lang="pt-BR" sz="1000" dirty="0"/>
              <a:t> Disponível em: </a:t>
            </a:r>
            <a:r>
              <a:rPr lang="pt-BR" sz="1000" dirty="0">
                <a:hlinkClick r:id="rId6"/>
              </a:rPr>
              <a:t>https://www.redhat.com/</a:t>
            </a:r>
            <a:r>
              <a:rPr lang="pt-BR" sz="1000" dirty="0" err="1">
                <a:hlinkClick r:id="rId6"/>
              </a:rPr>
              <a:t>pt-br</a:t>
            </a:r>
            <a:r>
              <a:rPr lang="pt-BR" sz="1000" dirty="0">
                <a:hlinkClick r:id="rId6"/>
              </a:rPr>
              <a:t>/</a:t>
            </a:r>
            <a:r>
              <a:rPr lang="pt-BR" sz="1000" dirty="0" err="1">
                <a:hlinkClick r:id="rId6"/>
              </a:rPr>
              <a:t>topics</a:t>
            </a:r>
            <a:r>
              <a:rPr lang="pt-BR" sz="1000" dirty="0">
                <a:hlinkClick r:id="rId6"/>
              </a:rPr>
              <a:t>/middleware/</a:t>
            </a:r>
            <a:r>
              <a:rPr lang="pt-BR" sz="1000" dirty="0" err="1">
                <a:hlinkClick r:id="rId6"/>
              </a:rPr>
              <a:t>what</a:t>
            </a:r>
            <a:r>
              <a:rPr lang="pt-BR" sz="1000" dirty="0">
                <a:hlinkClick r:id="rId6"/>
              </a:rPr>
              <a:t>-</a:t>
            </a:r>
            <a:r>
              <a:rPr lang="pt-BR" sz="1000" dirty="0" err="1">
                <a:hlinkClick r:id="rId6"/>
              </a:rPr>
              <a:t>is</a:t>
            </a:r>
            <a:r>
              <a:rPr lang="pt-BR" sz="1000" dirty="0">
                <a:hlinkClick r:id="rId6"/>
              </a:rPr>
              <a:t>-ide</a:t>
            </a:r>
            <a:r>
              <a:rPr lang="pt-BR" sz="1000" dirty="0"/>
              <a:t>.</a:t>
            </a:r>
          </a:p>
          <a:p>
            <a:endParaRPr lang="pt-BR" sz="1000" dirty="0"/>
          </a:p>
          <a:p>
            <a:r>
              <a:rPr lang="pt-BR" sz="1000" dirty="0"/>
              <a:t>https://www.delftstack.com/pt/howto/python-tkinter/how-to-set-font-of-tkinter-text-widget/  </a:t>
            </a:r>
          </a:p>
          <a:p>
            <a:endParaRPr lang="pt-BR" sz="10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pt-BR" sz="1000" dirty="0"/>
              <a:t>https://www.jetbrains.com/pt-br/pycharm/download/#section=windows</a:t>
            </a:r>
          </a:p>
          <a:p>
            <a:endParaRPr lang="pt-BR" sz="1000" b="1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pt-BR" sz="1000" b="1" dirty="0">
                <a:latin typeface="Roboto" panose="020B0604020202020204" charset="0"/>
                <a:ea typeface="Roboto" panose="020B0604020202020204" charset="0"/>
              </a:rPr>
              <a:t>Imagem KIVY: </a:t>
            </a:r>
            <a:r>
              <a:rPr lang="pt-BR" sz="1000" dirty="0">
                <a:latin typeface="Roboto" panose="020B0604020202020204" charset="0"/>
                <a:ea typeface="Roboto" panose="020B0604020202020204" charset="0"/>
                <a:hlinkClick r:id="rId7"/>
              </a:rPr>
              <a:t>https://innovationyourself.com/introduction-2-python-kivy-app-development/</a:t>
            </a:r>
            <a:endParaRPr lang="pt-BR" sz="1000" dirty="0">
              <a:latin typeface="Roboto" panose="020B0604020202020204" charset="0"/>
              <a:ea typeface="Roboto" panose="020B0604020202020204" charset="0"/>
            </a:endParaRPr>
          </a:p>
          <a:p>
            <a:endParaRPr lang="pt-BR" sz="10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pt-BR" sz="1000" dirty="0">
                <a:latin typeface="Roboto" panose="020B0604020202020204" charset="0"/>
                <a:ea typeface="Roboto" panose="020B0604020202020204" charset="0"/>
              </a:rPr>
              <a:t>Imagem PYGAME: </a:t>
            </a:r>
            <a:r>
              <a:rPr lang="pt-BR" sz="1000" dirty="0">
                <a:latin typeface="Roboto" panose="020B0604020202020204" charset="0"/>
                <a:ea typeface="Roboto" panose="020B0604020202020204" charset="0"/>
                <a:hlinkClick r:id="rId8"/>
              </a:rPr>
              <a:t>https://www.pygame.org/docs/logos.html</a:t>
            </a:r>
            <a:endParaRPr lang="pt-BR" sz="1000" dirty="0">
              <a:latin typeface="Roboto" panose="020B0604020202020204" charset="0"/>
              <a:ea typeface="Roboto" panose="020B0604020202020204" charset="0"/>
            </a:endParaRP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60"/>
          <p:cNvSpPr txBox="1">
            <a:spLocks noGrp="1"/>
          </p:cNvSpPr>
          <p:nvPr>
            <p:ph type="title"/>
          </p:nvPr>
        </p:nvSpPr>
        <p:spPr>
          <a:xfrm>
            <a:off x="195893" y="157498"/>
            <a:ext cx="3963512" cy="5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matic SC" panose="020B0604020202020204" charset="-79"/>
              </a:rPr>
              <a:t>Onde usar o Python?</a:t>
            </a:r>
            <a:endParaRPr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  <a:cs typeface="Amatic SC" panose="020B0604020202020204" charset="-79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E1BCCC5-4504-4836-9764-587EE836B110}"/>
              </a:ext>
            </a:extLst>
          </p:cNvPr>
          <p:cNvSpPr/>
          <p:nvPr/>
        </p:nvSpPr>
        <p:spPr>
          <a:xfrm>
            <a:off x="7628835" y="4897279"/>
            <a:ext cx="16774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dirty="0"/>
              <a:t>Fonte: </a:t>
            </a:r>
            <a:r>
              <a:rPr lang="pt-BR" sz="1000" dirty="0"/>
              <a:t>THOMAS, 2014</a:t>
            </a:r>
          </a:p>
        </p:txBody>
      </p:sp>
      <p:sp>
        <p:nvSpPr>
          <p:cNvPr id="33" name="Google Shape;3640;p60">
            <a:extLst>
              <a:ext uri="{FF2B5EF4-FFF2-40B4-BE49-F238E27FC236}">
                <a16:creationId xmlns:a16="http://schemas.microsoft.com/office/drawing/2014/main" id="{B0DD03FF-FD2C-4577-B50E-84F1B70519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0761" y="776737"/>
            <a:ext cx="3374751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Animações 3D</a:t>
            </a:r>
            <a:endParaRPr sz="1800" b="1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75DD807-4CB5-4BD1-95B5-BBD5FFE4B6E5}"/>
              </a:ext>
            </a:extLst>
          </p:cNvPr>
          <p:cNvGrpSpPr/>
          <p:nvPr/>
        </p:nvGrpSpPr>
        <p:grpSpPr>
          <a:xfrm>
            <a:off x="756269" y="3181276"/>
            <a:ext cx="547200" cy="547500"/>
            <a:chOff x="209027" y="3521593"/>
            <a:chExt cx="547200" cy="547500"/>
          </a:xfrm>
        </p:grpSpPr>
        <p:sp>
          <p:nvSpPr>
            <p:cNvPr id="32" name="Google Shape;3639;p60">
              <a:extLst>
                <a:ext uri="{FF2B5EF4-FFF2-40B4-BE49-F238E27FC236}">
                  <a16:creationId xmlns:a16="http://schemas.microsoft.com/office/drawing/2014/main" id="{3920D324-DEC8-455B-8F52-B31B8EF01B33}"/>
                </a:ext>
              </a:extLst>
            </p:cNvPr>
            <p:cNvSpPr/>
            <p:nvPr/>
          </p:nvSpPr>
          <p:spPr>
            <a:xfrm>
              <a:off x="209027" y="3521593"/>
              <a:ext cx="547200" cy="5475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44;p60">
              <a:extLst>
                <a:ext uri="{FF2B5EF4-FFF2-40B4-BE49-F238E27FC236}">
                  <a16:creationId xmlns:a16="http://schemas.microsoft.com/office/drawing/2014/main" id="{B81B9B6D-C728-4D90-AF75-F375B76DEDE3}"/>
                </a:ext>
              </a:extLst>
            </p:cNvPr>
            <p:cNvSpPr/>
            <p:nvPr/>
          </p:nvSpPr>
          <p:spPr>
            <a:xfrm>
              <a:off x="336319" y="3692933"/>
              <a:ext cx="292616" cy="204820"/>
            </a:xfrm>
            <a:custGeom>
              <a:avLst/>
              <a:gdLst/>
              <a:ahLst/>
              <a:cxnLst/>
              <a:rect l="l" t="t" r="r" b="b"/>
              <a:pathLst>
                <a:path w="11658" h="8192" extrusionOk="0">
                  <a:moveTo>
                    <a:pt x="10429" y="662"/>
                  </a:moveTo>
                  <a:cubicBezTo>
                    <a:pt x="10114" y="1008"/>
                    <a:pt x="6207" y="4915"/>
                    <a:pt x="6081" y="5072"/>
                  </a:cubicBezTo>
                  <a:cubicBezTo>
                    <a:pt x="6018" y="5135"/>
                    <a:pt x="5916" y="5167"/>
                    <a:pt x="5813" y="5167"/>
                  </a:cubicBezTo>
                  <a:cubicBezTo>
                    <a:pt x="5711" y="5167"/>
                    <a:pt x="5608" y="5135"/>
                    <a:pt x="5545" y="5072"/>
                  </a:cubicBezTo>
                  <a:lnTo>
                    <a:pt x="1135" y="662"/>
                  </a:lnTo>
                  <a:close/>
                  <a:moveTo>
                    <a:pt x="662" y="1134"/>
                  </a:moveTo>
                  <a:lnTo>
                    <a:pt x="3624" y="4096"/>
                  </a:lnTo>
                  <a:lnTo>
                    <a:pt x="662" y="7057"/>
                  </a:lnTo>
                  <a:lnTo>
                    <a:pt x="662" y="1134"/>
                  </a:lnTo>
                  <a:close/>
                  <a:moveTo>
                    <a:pt x="10996" y="1134"/>
                  </a:moveTo>
                  <a:lnTo>
                    <a:pt x="10996" y="7057"/>
                  </a:lnTo>
                  <a:lnTo>
                    <a:pt x="8034" y="4096"/>
                  </a:lnTo>
                  <a:lnTo>
                    <a:pt x="10996" y="1134"/>
                  </a:lnTo>
                  <a:close/>
                  <a:moveTo>
                    <a:pt x="7562" y="4568"/>
                  </a:moveTo>
                  <a:lnTo>
                    <a:pt x="10492" y="7530"/>
                  </a:lnTo>
                  <a:lnTo>
                    <a:pt x="1198" y="7530"/>
                  </a:lnTo>
                  <a:lnTo>
                    <a:pt x="4096" y="4568"/>
                  </a:lnTo>
                  <a:lnTo>
                    <a:pt x="5073" y="5545"/>
                  </a:lnTo>
                  <a:cubicBezTo>
                    <a:pt x="5278" y="5750"/>
                    <a:pt x="5553" y="5852"/>
                    <a:pt x="5829" y="5852"/>
                  </a:cubicBezTo>
                  <a:cubicBezTo>
                    <a:pt x="6105" y="5852"/>
                    <a:pt x="6380" y="5750"/>
                    <a:pt x="6585" y="5545"/>
                  </a:cubicBezTo>
                  <a:lnTo>
                    <a:pt x="7562" y="4568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7152"/>
                  </a:lnTo>
                  <a:cubicBezTo>
                    <a:pt x="1" y="7719"/>
                    <a:pt x="473" y="8191"/>
                    <a:pt x="1009" y="8191"/>
                  </a:cubicBezTo>
                  <a:lnTo>
                    <a:pt x="10618" y="8191"/>
                  </a:lnTo>
                  <a:cubicBezTo>
                    <a:pt x="11185" y="8191"/>
                    <a:pt x="11657" y="7719"/>
                    <a:pt x="11657" y="7152"/>
                  </a:cubicBezTo>
                  <a:lnTo>
                    <a:pt x="11657" y="1008"/>
                  </a:lnTo>
                  <a:cubicBezTo>
                    <a:pt x="11657" y="441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75042F7-C649-48CF-951C-DB4762A3F52C}"/>
              </a:ext>
            </a:extLst>
          </p:cNvPr>
          <p:cNvGrpSpPr/>
          <p:nvPr/>
        </p:nvGrpSpPr>
        <p:grpSpPr>
          <a:xfrm>
            <a:off x="760573" y="784687"/>
            <a:ext cx="547200" cy="547500"/>
            <a:chOff x="209027" y="789105"/>
            <a:chExt cx="547200" cy="547500"/>
          </a:xfrm>
        </p:grpSpPr>
        <p:sp>
          <p:nvSpPr>
            <p:cNvPr id="29" name="Google Shape;3636;p60">
              <a:extLst>
                <a:ext uri="{FF2B5EF4-FFF2-40B4-BE49-F238E27FC236}">
                  <a16:creationId xmlns:a16="http://schemas.microsoft.com/office/drawing/2014/main" id="{875ACECD-81B3-445C-ADEE-5F15E2B6C9F9}"/>
                </a:ext>
              </a:extLst>
            </p:cNvPr>
            <p:cNvSpPr/>
            <p:nvPr/>
          </p:nvSpPr>
          <p:spPr>
            <a:xfrm>
              <a:off x="209027" y="789105"/>
              <a:ext cx="547200" cy="5475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45;p60">
              <a:extLst>
                <a:ext uri="{FF2B5EF4-FFF2-40B4-BE49-F238E27FC236}">
                  <a16:creationId xmlns:a16="http://schemas.microsoft.com/office/drawing/2014/main" id="{E35C4B32-9695-4898-8D1B-ED13B3043BC6}"/>
                </a:ext>
              </a:extLst>
            </p:cNvPr>
            <p:cNvSpPr/>
            <p:nvPr/>
          </p:nvSpPr>
          <p:spPr>
            <a:xfrm>
              <a:off x="336324" y="955568"/>
              <a:ext cx="292605" cy="214575"/>
            </a:xfrm>
            <a:custGeom>
              <a:avLst/>
              <a:gdLst/>
              <a:ahLst/>
              <a:cxnLst/>
              <a:rect l="l" t="t" r="r" b="b"/>
              <a:pathLst>
                <a:path w="11689" h="8853" extrusionOk="0">
                  <a:moveTo>
                    <a:pt x="1040" y="2709"/>
                  </a:moveTo>
                  <a:cubicBezTo>
                    <a:pt x="1229" y="2709"/>
                    <a:pt x="1386" y="2867"/>
                    <a:pt x="1386" y="3056"/>
                  </a:cubicBezTo>
                  <a:lnTo>
                    <a:pt x="1386" y="5828"/>
                  </a:lnTo>
                  <a:cubicBezTo>
                    <a:pt x="1386" y="6017"/>
                    <a:pt x="1229" y="6175"/>
                    <a:pt x="1040" y="6175"/>
                  </a:cubicBezTo>
                  <a:cubicBezTo>
                    <a:pt x="819" y="6175"/>
                    <a:pt x="662" y="6017"/>
                    <a:pt x="662" y="5828"/>
                  </a:cubicBezTo>
                  <a:lnTo>
                    <a:pt x="662" y="3056"/>
                  </a:lnTo>
                  <a:cubicBezTo>
                    <a:pt x="662" y="2867"/>
                    <a:pt x="819" y="2709"/>
                    <a:pt x="1040" y="2709"/>
                  </a:cubicBezTo>
                  <a:close/>
                  <a:moveTo>
                    <a:pt x="9641" y="1449"/>
                  </a:moveTo>
                  <a:lnTo>
                    <a:pt x="9641" y="7435"/>
                  </a:lnTo>
                  <a:lnTo>
                    <a:pt x="2079" y="5545"/>
                  </a:lnTo>
                  <a:lnTo>
                    <a:pt x="2079" y="3340"/>
                  </a:lnTo>
                  <a:lnTo>
                    <a:pt x="9641" y="1449"/>
                  </a:lnTo>
                  <a:close/>
                  <a:moveTo>
                    <a:pt x="3466" y="6616"/>
                  </a:moveTo>
                  <a:lnTo>
                    <a:pt x="6112" y="7278"/>
                  </a:lnTo>
                  <a:cubicBezTo>
                    <a:pt x="5954" y="7845"/>
                    <a:pt x="5450" y="8223"/>
                    <a:pt x="4820" y="8223"/>
                  </a:cubicBezTo>
                  <a:cubicBezTo>
                    <a:pt x="4064" y="8223"/>
                    <a:pt x="3434" y="7593"/>
                    <a:pt x="3434" y="6837"/>
                  </a:cubicBezTo>
                  <a:cubicBezTo>
                    <a:pt x="3434" y="6774"/>
                    <a:pt x="3434" y="6679"/>
                    <a:pt x="3466" y="6616"/>
                  </a:cubicBezTo>
                  <a:close/>
                  <a:moveTo>
                    <a:pt x="10680" y="662"/>
                  </a:moveTo>
                  <a:cubicBezTo>
                    <a:pt x="10869" y="662"/>
                    <a:pt x="11027" y="819"/>
                    <a:pt x="11027" y="1008"/>
                  </a:cubicBezTo>
                  <a:lnTo>
                    <a:pt x="11027" y="7876"/>
                  </a:lnTo>
                  <a:cubicBezTo>
                    <a:pt x="11027" y="8065"/>
                    <a:pt x="10869" y="8223"/>
                    <a:pt x="10680" y="8223"/>
                  </a:cubicBezTo>
                  <a:cubicBezTo>
                    <a:pt x="10491" y="8223"/>
                    <a:pt x="10334" y="8065"/>
                    <a:pt x="10334" y="7876"/>
                  </a:cubicBezTo>
                  <a:lnTo>
                    <a:pt x="10334" y="1008"/>
                  </a:lnTo>
                  <a:cubicBezTo>
                    <a:pt x="10334" y="819"/>
                    <a:pt x="10491" y="662"/>
                    <a:pt x="10680" y="662"/>
                  </a:cubicBezTo>
                  <a:close/>
                  <a:moveTo>
                    <a:pt x="10680" y="0"/>
                  </a:moveTo>
                  <a:cubicBezTo>
                    <a:pt x="10208" y="0"/>
                    <a:pt x="9798" y="315"/>
                    <a:pt x="9704" y="756"/>
                  </a:cubicBezTo>
                  <a:lnTo>
                    <a:pt x="1985" y="2678"/>
                  </a:lnTo>
                  <a:cubicBezTo>
                    <a:pt x="1827" y="2331"/>
                    <a:pt x="1449" y="2048"/>
                    <a:pt x="1040" y="2048"/>
                  </a:cubicBezTo>
                  <a:cubicBezTo>
                    <a:pt x="473" y="2048"/>
                    <a:pt x="0" y="2520"/>
                    <a:pt x="0" y="3056"/>
                  </a:cubicBezTo>
                  <a:lnTo>
                    <a:pt x="0" y="5828"/>
                  </a:lnTo>
                  <a:cubicBezTo>
                    <a:pt x="0" y="6364"/>
                    <a:pt x="473" y="6837"/>
                    <a:pt x="1040" y="6837"/>
                  </a:cubicBezTo>
                  <a:cubicBezTo>
                    <a:pt x="1449" y="6837"/>
                    <a:pt x="1827" y="6616"/>
                    <a:pt x="1985" y="6206"/>
                  </a:cubicBezTo>
                  <a:lnTo>
                    <a:pt x="2804" y="6427"/>
                  </a:lnTo>
                  <a:cubicBezTo>
                    <a:pt x="2772" y="6522"/>
                    <a:pt x="2772" y="6679"/>
                    <a:pt x="2772" y="6805"/>
                  </a:cubicBezTo>
                  <a:cubicBezTo>
                    <a:pt x="2772" y="7939"/>
                    <a:pt x="3655" y="8853"/>
                    <a:pt x="4820" y="8853"/>
                  </a:cubicBezTo>
                  <a:cubicBezTo>
                    <a:pt x="5324" y="8853"/>
                    <a:pt x="5828" y="8664"/>
                    <a:pt x="6175" y="8317"/>
                  </a:cubicBezTo>
                  <a:cubicBezTo>
                    <a:pt x="6459" y="8065"/>
                    <a:pt x="6648" y="7719"/>
                    <a:pt x="6774" y="7341"/>
                  </a:cubicBezTo>
                  <a:lnTo>
                    <a:pt x="9704" y="8065"/>
                  </a:lnTo>
                  <a:cubicBezTo>
                    <a:pt x="9798" y="8506"/>
                    <a:pt x="10208" y="8821"/>
                    <a:pt x="10680" y="8821"/>
                  </a:cubicBezTo>
                  <a:cubicBezTo>
                    <a:pt x="11216" y="8821"/>
                    <a:pt x="11688" y="8349"/>
                    <a:pt x="11688" y="7782"/>
                  </a:cubicBezTo>
                  <a:lnTo>
                    <a:pt x="11688" y="945"/>
                  </a:lnTo>
                  <a:cubicBezTo>
                    <a:pt x="11688" y="473"/>
                    <a:pt x="11279" y="0"/>
                    <a:pt x="1068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8154D7A-3920-45E4-9A5E-8829D64F66F7}"/>
              </a:ext>
            </a:extLst>
          </p:cNvPr>
          <p:cNvGrpSpPr/>
          <p:nvPr/>
        </p:nvGrpSpPr>
        <p:grpSpPr>
          <a:xfrm>
            <a:off x="722529" y="1526345"/>
            <a:ext cx="547200" cy="547500"/>
            <a:chOff x="209027" y="1682518"/>
            <a:chExt cx="547200" cy="547500"/>
          </a:xfrm>
        </p:grpSpPr>
        <p:sp>
          <p:nvSpPr>
            <p:cNvPr id="30" name="Google Shape;3637;p60">
              <a:extLst>
                <a:ext uri="{FF2B5EF4-FFF2-40B4-BE49-F238E27FC236}">
                  <a16:creationId xmlns:a16="http://schemas.microsoft.com/office/drawing/2014/main" id="{FA1350A9-651D-40F7-9077-27C87775531D}"/>
                </a:ext>
              </a:extLst>
            </p:cNvPr>
            <p:cNvSpPr/>
            <p:nvPr/>
          </p:nvSpPr>
          <p:spPr>
            <a:xfrm>
              <a:off x="209027" y="1682518"/>
              <a:ext cx="547200" cy="5475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46;p60">
              <a:extLst>
                <a:ext uri="{FF2B5EF4-FFF2-40B4-BE49-F238E27FC236}">
                  <a16:creationId xmlns:a16="http://schemas.microsoft.com/office/drawing/2014/main" id="{C52E8A10-258E-449D-8A79-C749EF7307A2}"/>
                </a:ext>
              </a:extLst>
            </p:cNvPr>
            <p:cNvSpPr/>
            <p:nvPr/>
          </p:nvSpPr>
          <p:spPr>
            <a:xfrm>
              <a:off x="363647" y="1809958"/>
              <a:ext cx="292605" cy="292620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5860" y="662"/>
                  </a:moveTo>
                  <a:cubicBezTo>
                    <a:pt x="6080" y="662"/>
                    <a:pt x="6238" y="851"/>
                    <a:pt x="6238" y="1040"/>
                  </a:cubicBezTo>
                  <a:lnTo>
                    <a:pt x="6238" y="1386"/>
                  </a:lnTo>
                  <a:lnTo>
                    <a:pt x="756" y="1386"/>
                  </a:lnTo>
                  <a:lnTo>
                    <a:pt x="756" y="1040"/>
                  </a:lnTo>
                  <a:cubicBezTo>
                    <a:pt x="725" y="851"/>
                    <a:pt x="882" y="662"/>
                    <a:pt x="1071" y="662"/>
                  </a:cubicBezTo>
                  <a:close/>
                  <a:moveTo>
                    <a:pt x="6175" y="2048"/>
                  </a:moveTo>
                  <a:lnTo>
                    <a:pt x="6175" y="3686"/>
                  </a:lnTo>
                  <a:cubicBezTo>
                    <a:pt x="5639" y="3686"/>
                    <a:pt x="5198" y="4096"/>
                    <a:pt x="5198" y="4663"/>
                  </a:cubicBezTo>
                  <a:cubicBezTo>
                    <a:pt x="4820" y="4694"/>
                    <a:pt x="4505" y="4883"/>
                    <a:pt x="4348" y="5261"/>
                  </a:cubicBezTo>
                  <a:lnTo>
                    <a:pt x="3592" y="4505"/>
                  </a:lnTo>
                  <a:cubicBezTo>
                    <a:pt x="3403" y="4300"/>
                    <a:pt x="3135" y="4198"/>
                    <a:pt x="2867" y="4198"/>
                  </a:cubicBezTo>
                  <a:cubicBezTo>
                    <a:pt x="2599" y="4198"/>
                    <a:pt x="2331" y="4300"/>
                    <a:pt x="2142" y="4505"/>
                  </a:cubicBezTo>
                  <a:cubicBezTo>
                    <a:pt x="1733" y="4883"/>
                    <a:pt x="1733" y="5576"/>
                    <a:pt x="2142" y="5954"/>
                  </a:cubicBezTo>
                  <a:lnTo>
                    <a:pt x="4505" y="8317"/>
                  </a:lnTo>
                  <a:lnTo>
                    <a:pt x="4316" y="8317"/>
                  </a:lnTo>
                  <a:cubicBezTo>
                    <a:pt x="3875" y="8317"/>
                    <a:pt x="3466" y="8601"/>
                    <a:pt x="3308" y="9042"/>
                  </a:cubicBezTo>
                  <a:lnTo>
                    <a:pt x="725" y="9042"/>
                  </a:lnTo>
                  <a:lnTo>
                    <a:pt x="725" y="8979"/>
                  </a:lnTo>
                  <a:lnTo>
                    <a:pt x="725" y="2048"/>
                  </a:lnTo>
                  <a:close/>
                  <a:moveTo>
                    <a:pt x="7640" y="3907"/>
                  </a:moveTo>
                  <a:cubicBezTo>
                    <a:pt x="7727" y="3907"/>
                    <a:pt x="7813" y="3938"/>
                    <a:pt x="7876" y="4001"/>
                  </a:cubicBezTo>
                  <a:lnTo>
                    <a:pt x="8664" y="4789"/>
                  </a:lnTo>
                  <a:cubicBezTo>
                    <a:pt x="9325" y="5450"/>
                    <a:pt x="9861" y="6238"/>
                    <a:pt x="10113" y="7026"/>
                  </a:cubicBezTo>
                  <a:lnTo>
                    <a:pt x="7530" y="9609"/>
                  </a:lnTo>
                  <a:lnTo>
                    <a:pt x="4222" y="9609"/>
                  </a:lnTo>
                  <a:cubicBezTo>
                    <a:pt x="4033" y="9609"/>
                    <a:pt x="3875" y="9451"/>
                    <a:pt x="3875" y="9262"/>
                  </a:cubicBezTo>
                  <a:cubicBezTo>
                    <a:pt x="3875" y="9073"/>
                    <a:pt x="4033" y="8916"/>
                    <a:pt x="4222" y="8916"/>
                  </a:cubicBezTo>
                  <a:lnTo>
                    <a:pt x="5230" y="8916"/>
                  </a:lnTo>
                  <a:cubicBezTo>
                    <a:pt x="5387" y="8916"/>
                    <a:pt x="5513" y="8821"/>
                    <a:pt x="5545" y="8695"/>
                  </a:cubicBezTo>
                  <a:cubicBezTo>
                    <a:pt x="5608" y="8601"/>
                    <a:pt x="5608" y="8443"/>
                    <a:pt x="5482" y="8349"/>
                  </a:cubicBezTo>
                  <a:lnTo>
                    <a:pt x="2520" y="5387"/>
                  </a:lnTo>
                  <a:cubicBezTo>
                    <a:pt x="2394" y="5293"/>
                    <a:pt x="2394" y="5041"/>
                    <a:pt x="2520" y="4915"/>
                  </a:cubicBezTo>
                  <a:cubicBezTo>
                    <a:pt x="2583" y="4868"/>
                    <a:pt x="2670" y="4844"/>
                    <a:pt x="2757" y="4844"/>
                  </a:cubicBezTo>
                  <a:cubicBezTo>
                    <a:pt x="2843" y="4844"/>
                    <a:pt x="2930" y="4868"/>
                    <a:pt x="2993" y="4915"/>
                  </a:cubicBezTo>
                  <a:lnTo>
                    <a:pt x="4442" y="6395"/>
                  </a:lnTo>
                  <a:lnTo>
                    <a:pt x="5450" y="7372"/>
                  </a:lnTo>
                  <a:cubicBezTo>
                    <a:pt x="5498" y="7435"/>
                    <a:pt x="5584" y="7467"/>
                    <a:pt x="5675" y="7467"/>
                  </a:cubicBezTo>
                  <a:cubicBezTo>
                    <a:pt x="5765" y="7467"/>
                    <a:pt x="5860" y="7435"/>
                    <a:pt x="5923" y="7372"/>
                  </a:cubicBezTo>
                  <a:cubicBezTo>
                    <a:pt x="6017" y="7246"/>
                    <a:pt x="6017" y="7026"/>
                    <a:pt x="5923" y="6900"/>
                  </a:cubicBezTo>
                  <a:lnTo>
                    <a:pt x="4915" y="5923"/>
                  </a:lnTo>
                  <a:cubicBezTo>
                    <a:pt x="4820" y="5797"/>
                    <a:pt x="4820" y="5545"/>
                    <a:pt x="4915" y="5450"/>
                  </a:cubicBezTo>
                  <a:cubicBezTo>
                    <a:pt x="4978" y="5387"/>
                    <a:pt x="5072" y="5356"/>
                    <a:pt x="5163" y="5356"/>
                  </a:cubicBezTo>
                  <a:cubicBezTo>
                    <a:pt x="5253" y="5356"/>
                    <a:pt x="5340" y="5387"/>
                    <a:pt x="5387" y="5450"/>
                  </a:cubicBezTo>
                  <a:lnTo>
                    <a:pt x="6396" y="6427"/>
                  </a:lnTo>
                  <a:cubicBezTo>
                    <a:pt x="6443" y="6490"/>
                    <a:pt x="6529" y="6522"/>
                    <a:pt x="6620" y="6522"/>
                  </a:cubicBezTo>
                  <a:cubicBezTo>
                    <a:pt x="6711" y="6522"/>
                    <a:pt x="6805" y="6490"/>
                    <a:pt x="6868" y="6427"/>
                  </a:cubicBezTo>
                  <a:cubicBezTo>
                    <a:pt x="6963" y="6301"/>
                    <a:pt x="6963" y="6080"/>
                    <a:pt x="6868" y="5954"/>
                  </a:cubicBezTo>
                  <a:lnTo>
                    <a:pt x="5860" y="4978"/>
                  </a:lnTo>
                  <a:cubicBezTo>
                    <a:pt x="5765" y="4852"/>
                    <a:pt x="5765" y="4631"/>
                    <a:pt x="5860" y="4505"/>
                  </a:cubicBezTo>
                  <a:cubicBezTo>
                    <a:pt x="5923" y="4442"/>
                    <a:pt x="6017" y="4411"/>
                    <a:pt x="6108" y="4411"/>
                  </a:cubicBezTo>
                  <a:cubicBezTo>
                    <a:pt x="6199" y="4411"/>
                    <a:pt x="6285" y="4442"/>
                    <a:pt x="6333" y="4505"/>
                  </a:cubicBezTo>
                  <a:lnTo>
                    <a:pt x="7341" y="5482"/>
                  </a:lnTo>
                  <a:cubicBezTo>
                    <a:pt x="7388" y="5545"/>
                    <a:pt x="7475" y="5576"/>
                    <a:pt x="7565" y="5576"/>
                  </a:cubicBezTo>
                  <a:cubicBezTo>
                    <a:pt x="7656" y="5576"/>
                    <a:pt x="7750" y="5545"/>
                    <a:pt x="7813" y="5482"/>
                  </a:cubicBezTo>
                  <a:cubicBezTo>
                    <a:pt x="7908" y="5356"/>
                    <a:pt x="7908" y="5135"/>
                    <a:pt x="7813" y="5009"/>
                  </a:cubicBezTo>
                  <a:lnTo>
                    <a:pt x="7341" y="4537"/>
                  </a:lnTo>
                  <a:cubicBezTo>
                    <a:pt x="7278" y="4348"/>
                    <a:pt x="7278" y="4096"/>
                    <a:pt x="7404" y="4001"/>
                  </a:cubicBezTo>
                  <a:cubicBezTo>
                    <a:pt x="7467" y="3938"/>
                    <a:pt x="7553" y="3907"/>
                    <a:pt x="7640" y="3907"/>
                  </a:cubicBezTo>
                  <a:close/>
                  <a:moveTo>
                    <a:pt x="10554" y="7624"/>
                  </a:moveTo>
                  <a:lnTo>
                    <a:pt x="10806" y="7845"/>
                  </a:lnTo>
                  <a:cubicBezTo>
                    <a:pt x="10964" y="8002"/>
                    <a:pt x="10964" y="8191"/>
                    <a:pt x="10806" y="8317"/>
                  </a:cubicBezTo>
                  <a:lnTo>
                    <a:pt x="8853" y="10239"/>
                  </a:lnTo>
                  <a:cubicBezTo>
                    <a:pt x="8806" y="10302"/>
                    <a:pt x="8719" y="10334"/>
                    <a:pt x="8628" y="10334"/>
                  </a:cubicBezTo>
                  <a:cubicBezTo>
                    <a:pt x="8538" y="10334"/>
                    <a:pt x="8443" y="10302"/>
                    <a:pt x="8380" y="10239"/>
                  </a:cubicBezTo>
                  <a:lnTo>
                    <a:pt x="8160" y="10019"/>
                  </a:lnTo>
                  <a:lnTo>
                    <a:pt x="10554" y="7624"/>
                  </a:lnTo>
                  <a:close/>
                  <a:moveTo>
                    <a:pt x="3277" y="9672"/>
                  </a:moveTo>
                  <a:cubicBezTo>
                    <a:pt x="3434" y="10050"/>
                    <a:pt x="3781" y="10334"/>
                    <a:pt x="4222" y="10334"/>
                  </a:cubicBezTo>
                  <a:lnTo>
                    <a:pt x="6143" y="10334"/>
                  </a:lnTo>
                  <a:lnTo>
                    <a:pt x="6143" y="10680"/>
                  </a:lnTo>
                  <a:lnTo>
                    <a:pt x="6175" y="10680"/>
                  </a:lnTo>
                  <a:cubicBezTo>
                    <a:pt x="6175" y="10869"/>
                    <a:pt x="6017" y="11027"/>
                    <a:pt x="5828" y="11027"/>
                  </a:cubicBezTo>
                  <a:lnTo>
                    <a:pt x="1040" y="11027"/>
                  </a:lnTo>
                  <a:cubicBezTo>
                    <a:pt x="819" y="11027"/>
                    <a:pt x="662" y="10869"/>
                    <a:pt x="662" y="10680"/>
                  </a:cubicBezTo>
                  <a:lnTo>
                    <a:pt x="662" y="9672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40" y="11657"/>
                  </a:cubicBezTo>
                  <a:lnTo>
                    <a:pt x="5828" y="11657"/>
                  </a:lnTo>
                  <a:cubicBezTo>
                    <a:pt x="6396" y="11657"/>
                    <a:pt x="6868" y="11184"/>
                    <a:pt x="6868" y="10649"/>
                  </a:cubicBezTo>
                  <a:lnTo>
                    <a:pt x="6868" y="10334"/>
                  </a:lnTo>
                  <a:lnTo>
                    <a:pt x="7467" y="10334"/>
                  </a:lnTo>
                  <a:lnTo>
                    <a:pt x="7876" y="10775"/>
                  </a:lnTo>
                  <a:cubicBezTo>
                    <a:pt x="8081" y="10964"/>
                    <a:pt x="8349" y="11058"/>
                    <a:pt x="8613" y="11058"/>
                  </a:cubicBezTo>
                  <a:cubicBezTo>
                    <a:pt x="8877" y="11058"/>
                    <a:pt x="9136" y="10964"/>
                    <a:pt x="9325" y="10775"/>
                  </a:cubicBezTo>
                  <a:lnTo>
                    <a:pt x="11279" y="8821"/>
                  </a:lnTo>
                  <a:cubicBezTo>
                    <a:pt x="11688" y="8443"/>
                    <a:pt x="11688" y="7782"/>
                    <a:pt x="11310" y="7372"/>
                  </a:cubicBezTo>
                  <a:lnTo>
                    <a:pt x="10869" y="6931"/>
                  </a:lnTo>
                  <a:cubicBezTo>
                    <a:pt x="10554" y="6080"/>
                    <a:pt x="10082" y="5261"/>
                    <a:pt x="9420" y="4505"/>
                  </a:cubicBezTo>
                  <a:lnTo>
                    <a:pt x="8380" y="3466"/>
                  </a:lnTo>
                  <a:cubicBezTo>
                    <a:pt x="8191" y="3277"/>
                    <a:pt x="7931" y="3182"/>
                    <a:pt x="7668" y="3182"/>
                  </a:cubicBezTo>
                  <a:cubicBezTo>
                    <a:pt x="7404" y="3182"/>
                    <a:pt x="7136" y="3277"/>
                    <a:pt x="6931" y="3466"/>
                  </a:cubicBezTo>
                  <a:lnTo>
                    <a:pt x="6868" y="3560"/>
                  </a:lnTo>
                  <a:lnTo>
                    <a:pt x="6868" y="1040"/>
                  </a:lnTo>
                  <a:cubicBezTo>
                    <a:pt x="6868" y="473"/>
                    <a:pt x="6396" y="0"/>
                    <a:pt x="5828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FF92F8D-265E-4CCE-9B09-F535D319BF31}"/>
              </a:ext>
            </a:extLst>
          </p:cNvPr>
          <p:cNvGrpSpPr/>
          <p:nvPr/>
        </p:nvGrpSpPr>
        <p:grpSpPr>
          <a:xfrm>
            <a:off x="766017" y="2322180"/>
            <a:ext cx="547200" cy="547500"/>
            <a:chOff x="209027" y="2575943"/>
            <a:chExt cx="547200" cy="547500"/>
          </a:xfrm>
        </p:grpSpPr>
        <p:sp>
          <p:nvSpPr>
            <p:cNvPr id="31" name="Google Shape;3638;p60">
              <a:extLst>
                <a:ext uri="{FF2B5EF4-FFF2-40B4-BE49-F238E27FC236}">
                  <a16:creationId xmlns:a16="http://schemas.microsoft.com/office/drawing/2014/main" id="{4C8CD772-DBE0-435B-8648-884949AB7DCC}"/>
                </a:ext>
              </a:extLst>
            </p:cNvPr>
            <p:cNvSpPr/>
            <p:nvPr/>
          </p:nvSpPr>
          <p:spPr>
            <a:xfrm>
              <a:off x="209027" y="2575943"/>
              <a:ext cx="547200" cy="5475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7;p60">
              <a:extLst>
                <a:ext uri="{FF2B5EF4-FFF2-40B4-BE49-F238E27FC236}">
                  <a16:creationId xmlns:a16="http://schemas.microsoft.com/office/drawing/2014/main" id="{63CC6391-45E3-4DA0-8345-8D1711344343}"/>
                </a:ext>
              </a:extLst>
            </p:cNvPr>
            <p:cNvSpPr/>
            <p:nvPr/>
          </p:nvSpPr>
          <p:spPr>
            <a:xfrm>
              <a:off x="326571" y="2703388"/>
              <a:ext cx="312110" cy="292609"/>
            </a:xfrm>
            <a:custGeom>
              <a:avLst/>
              <a:gdLst/>
              <a:ahLst/>
              <a:cxnLst/>
              <a:rect l="l" t="t" r="r" b="b"/>
              <a:pathLst>
                <a:path w="12193" h="11674" extrusionOk="0">
                  <a:moveTo>
                    <a:pt x="9483" y="1174"/>
                  </a:moveTo>
                  <a:lnTo>
                    <a:pt x="9483" y="2308"/>
                  </a:lnTo>
                  <a:cubicBezTo>
                    <a:pt x="9483" y="2497"/>
                    <a:pt x="9641" y="2655"/>
                    <a:pt x="9830" y="2655"/>
                  </a:cubicBezTo>
                  <a:lnTo>
                    <a:pt x="10901" y="2655"/>
                  </a:lnTo>
                  <a:lnTo>
                    <a:pt x="9515" y="4041"/>
                  </a:lnTo>
                  <a:lnTo>
                    <a:pt x="8097" y="4041"/>
                  </a:lnTo>
                  <a:lnTo>
                    <a:pt x="8097" y="2560"/>
                  </a:lnTo>
                  <a:lnTo>
                    <a:pt x="9483" y="1174"/>
                  </a:lnTo>
                  <a:close/>
                  <a:moveTo>
                    <a:pt x="4885" y="6181"/>
                  </a:moveTo>
                  <a:cubicBezTo>
                    <a:pt x="5033" y="6181"/>
                    <a:pt x="5183" y="6212"/>
                    <a:pt x="5325" y="6278"/>
                  </a:cubicBezTo>
                  <a:lnTo>
                    <a:pt x="4600" y="7003"/>
                  </a:lnTo>
                  <a:cubicBezTo>
                    <a:pt x="4474" y="7129"/>
                    <a:pt x="4474" y="7349"/>
                    <a:pt x="4600" y="7475"/>
                  </a:cubicBezTo>
                  <a:cubicBezTo>
                    <a:pt x="4663" y="7538"/>
                    <a:pt x="4750" y="7570"/>
                    <a:pt x="4836" y="7570"/>
                  </a:cubicBezTo>
                  <a:cubicBezTo>
                    <a:pt x="4923" y="7570"/>
                    <a:pt x="5010" y="7538"/>
                    <a:pt x="5073" y="7475"/>
                  </a:cubicBezTo>
                  <a:lnTo>
                    <a:pt x="5797" y="6751"/>
                  </a:lnTo>
                  <a:lnTo>
                    <a:pt x="5797" y="6751"/>
                  </a:lnTo>
                  <a:cubicBezTo>
                    <a:pt x="5986" y="7160"/>
                    <a:pt x="5892" y="7633"/>
                    <a:pt x="5577" y="7948"/>
                  </a:cubicBezTo>
                  <a:cubicBezTo>
                    <a:pt x="5388" y="8137"/>
                    <a:pt x="5128" y="8231"/>
                    <a:pt x="4864" y="8231"/>
                  </a:cubicBezTo>
                  <a:cubicBezTo>
                    <a:pt x="4600" y="8231"/>
                    <a:pt x="4332" y="8137"/>
                    <a:pt x="4127" y="7948"/>
                  </a:cubicBezTo>
                  <a:cubicBezTo>
                    <a:pt x="3749" y="7538"/>
                    <a:pt x="3749" y="6877"/>
                    <a:pt x="4127" y="6499"/>
                  </a:cubicBezTo>
                  <a:cubicBezTo>
                    <a:pt x="4333" y="6293"/>
                    <a:pt x="4606" y="6181"/>
                    <a:pt x="4885" y="6181"/>
                  </a:cubicBezTo>
                  <a:close/>
                  <a:moveTo>
                    <a:pt x="4897" y="4831"/>
                  </a:moveTo>
                  <a:cubicBezTo>
                    <a:pt x="5396" y="4831"/>
                    <a:pt x="5890" y="4990"/>
                    <a:pt x="6301" y="5301"/>
                  </a:cubicBezTo>
                  <a:lnTo>
                    <a:pt x="5829" y="5774"/>
                  </a:lnTo>
                  <a:cubicBezTo>
                    <a:pt x="5553" y="5590"/>
                    <a:pt x="5233" y="5499"/>
                    <a:pt x="4911" y="5499"/>
                  </a:cubicBezTo>
                  <a:cubicBezTo>
                    <a:pt x="4460" y="5499"/>
                    <a:pt x="4004" y="5677"/>
                    <a:pt x="3655" y="6026"/>
                  </a:cubicBezTo>
                  <a:cubicBezTo>
                    <a:pt x="2993" y="6688"/>
                    <a:pt x="2993" y="7790"/>
                    <a:pt x="3655" y="8420"/>
                  </a:cubicBezTo>
                  <a:cubicBezTo>
                    <a:pt x="3986" y="8751"/>
                    <a:pt x="4427" y="8917"/>
                    <a:pt x="4864" y="8917"/>
                  </a:cubicBezTo>
                  <a:cubicBezTo>
                    <a:pt x="5301" y="8917"/>
                    <a:pt x="5734" y="8751"/>
                    <a:pt x="6049" y="8420"/>
                  </a:cubicBezTo>
                  <a:cubicBezTo>
                    <a:pt x="6648" y="7822"/>
                    <a:pt x="6742" y="6908"/>
                    <a:pt x="6301" y="6246"/>
                  </a:cubicBezTo>
                  <a:lnTo>
                    <a:pt x="6774" y="5774"/>
                  </a:lnTo>
                  <a:lnTo>
                    <a:pt x="6774" y="5774"/>
                  </a:lnTo>
                  <a:cubicBezTo>
                    <a:pt x="7467" y="6719"/>
                    <a:pt x="7404" y="8074"/>
                    <a:pt x="6585" y="8924"/>
                  </a:cubicBezTo>
                  <a:cubicBezTo>
                    <a:pt x="6112" y="9397"/>
                    <a:pt x="5498" y="9633"/>
                    <a:pt x="4883" y="9633"/>
                  </a:cubicBezTo>
                  <a:cubicBezTo>
                    <a:pt x="4269" y="9633"/>
                    <a:pt x="3655" y="9397"/>
                    <a:pt x="3182" y="8924"/>
                  </a:cubicBezTo>
                  <a:cubicBezTo>
                    <a:pt x="2237" y="7979"/>
                    <a:pt x="2237" y="6499"/>
                    <a:pt x="3182" y="5553"/>
                  </a:cubicBezTo>
                  <a:cubicBezTo>
                    <a:pt x="3667" y="5068"/>
                    <a:pt x="4286" y="4831"/>
                    <a:pt x="4897" y="4831"/>
                  </a:cubicBezTo>
                  <a:close/>
                  <a:moveTo>
                    <a:pt x="4873" y="3463"/>
                  </a:moveTo>
                  <a:cubicBezTo>
                    <a:pt x="5728" y="3463"/>
                    <a:pt x="6583" y="3748"/>
                    <a:pt x="7278" y="4325"/>
                  </a:cubicBezTo>
                  <a:lnTo>
                    <a:pt x="6805" y="4797"/>
                  </a:lnTo>
                  <a:cubicBezTo>
                    <a:pt x="6228" y="4353"/>
                    <a:pt x="5533" y="4125"/>
                    <a:pt x="4844" y="4125"/>
                  </a:cubicBezTo>
                  <a:cubicBezTo>
                    <a:pt x="4065" y="4125"/>
                    <a:pt x="3294" y="4416"/>
                    <a:pt x="2710" y="5018"/>
                  </a:cubicBezTo>
                  <a:cubicBezTo>
                    <a:pt x="1481" y="6246"/>
                    <a:pt x="1481" y="8168"/>
                    <a:pt x="2710" y="9397"/>
                  </a:cubicBezTo>
                  <a:cubicBezTo>
                    <a:pt x="3324" y="10011"/>
                    <a:pt x="4112" y="10318"/>
                    <a:pt x="4899" y="10318"/>
                  </a:cubicBezTo>
                  <a:cubicBezTo>
                    <a:pt x="5687" y="10318"/>
                    <a:pt x="6474" y="10011"/>
                    <a:pt x="7089" y="9397"/>
                  </a:cubicBezTo>
                  <a:cubicBezTo>
                    <a:pt x="8223" y="8263"/>
                    <a:pt x="8255" y="6467"/>
                    <a:pt x="7309" y="5301"/>
                  </a:cubicBezTo>
                  <a:lnTo>
                    <a:pt x="7782" y="4829"/>
                  </a:lnTo>
                  <a:lnTo>
                    <a:pt x="7782" y="4829"/>
                  </a:lnTo>
                  <a:cubicBezTo>
                    <a:pt x="8979" y="6278"/>
                    <a:pt x="8885" y="8483"/>
                    <a:pt x="7530" y="9870"/>
                  </a:cubicBezTo>
                  <a:cubicBezTo>
                    <a:pt x="6790" y="10594"/>
                    <a:pt x="5821" y="10956"/>
                    <a:pt x="4856" y="10956"/>
                  </a:cubicBezTo>
                  <a:cubicBezTo>
                    <a:pt x="3891" y="10956"/>
                    <a:pt x="2930" y="10594"/>
                    <a:pt x="2206" y="9870"/>
                  </a:cubicBezTo>
                  <a:cubicBezTo>
                    <a:pt x="756" y="8420"/>
                    <a:pt x="756" y="6026"/>
                    <a:pt x="2206" y="4545"/>
                  </a:cubicBezTo>
                  <a:cubicBezTo>
                    <a:pt x="2941" y="3827"/>
                    <a:pt x="3907" y="3463"/>
                    <a:pt x="4873" y="3463"/>
                  </a:cubicBezTo>
                  <a:close/>
                  <a:moveTo>
                    <a:pt x="9899" y="0"/>
                  </a:moveTo>
                  <a:cubicBezTo>
                    <a:pt x="9813" y="0"/>
                    <a:pt x="9722" y="32"/>
                    <a:pt x="9641" y="103"/>
                  </a:cubicBezTo>
                  <a:lnTo>
                    <a:pt x="7561" y="2182"/>
                  </a:lnTo>
                  <a:cubicBezTo>
                    <a:pt x="7467" y="2277"/>
                    <a:pt x="7435" y="2340"/>
                    <a:pt x="7435" y="2434"/>
                  </a:cubicBezTo>
                  <a:lnTo>
                    <a:pt x="7435" y="3600"/>
                  </a:lnTo>
                  <a:cubicBezTo>
                    <a:pt x="6670" y="3071"/>
                    <a:pt x="5769" y="2807"/>
                    <a:pt x="4868" y="2807"/>
                  </a:cubicBezTo>
                  <a:cubicBezTo>
                    <a:pt x="3731" y="2807"/>
                    <a:pt x="2595" y="3229"/>
                    <a:pt x="1733" y="4073"/>
                  </a:cubicBezTo>
                  <a:cubicBezTo>
                    <a:pt x="0" y="5805"/>
                    <a:pt x="0" y="8641"/>
                    <a:pt x="1733" y="10374"/>
                  </a:cubicBezTo>
                  <a:cubicBezTo>
                    <a:pt x="2599" y="11240"/>
                    <a:pt x="3741" y="11673"/>
                    <a:pt x="4883" y="11673"/>
                  </a:cubicBezTo>
                  <a:cubicBezTo>
                    <a:pt x="6026" y="11673"/>
                    <a:pt x="7168" y="11240"/>
                    <a:pt x="8034" y="10374"/>
                  </a:cubicBezTo>
                  <a:cubicBezTo>
                    <a:pt x="9578" y="8861"/>
                    <a:pt x="9735" y="6436"/>
                    <a:pt x="8538" y="4703"/>
                  </a:cubicBezTo>
                  <a:lnTo>
                    <a:pt x="9672" y="4703"/>
                  </a:lnTo>
                  <a:cubicBezTo>
                    <a:pt x="9767" y="4703"/>
                    <a:pt x="9893" y="4671"/>
                    <a:pt x="9924" y="4608"/>
                  </a:cubicBezTo>
                  <a:lnTo>
                    <a:pt x="12004" y="2497"/>
                  </a:lnTo>
                  <a:cubicBezTo>
                    <a:pt x="12193" y="2308"/>
                    <a:pt x="12035" y="1962"/>
                    <a:pt x="11783" y="1962"/>
                  </a:cubicBezTo>
                  <a:lnTo>
                    <a:pt x="10239" y="1962"/>
                  </a:lnTo>
                  <a:lnTo>
                    <a:pt x="10239" y="355"/>
                  </a:lnTo>
                  <a:cubicBezTo>
                    <a:pt x="10239" y="141"/>
                    <a:pt x="10080" y="0"/>
                    <a:pt x="9899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" name="Google Shape;3645;p60">
            <a:extLst>
              <a:ext uri="{FF2B5EF4-FFF2-40B4-BE49-F238E27FC236}">
                <a16:creationId xmlns:a16="http://schemas.microsoft.com/office/drawing/2014/main" id="{DCE9A004-A896-44C3-8AAC-2604774132BC}"/>
              </a:ext>
            </a:extLst>
          </p:cNvPr>
          <p:cNvSpPr/>
          <p:nvPr/>
        </p:nvSpPr>
        <p:spPr>
          <a:xfrm>
            <a:off x="322504" y="4522936"/>
            <a:ext cx="292605" cy="214575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CA4FEEA-B358-4648-A6D6-155F2FF8180D}"/>
              </a:ext>
            </a:extLst>
          </p:cNvPr>
          <p:cNvSpPr/>
          <p:nvPr/>
        </p:nvSpPr>
        <p:spPr>
          <a:xfrm>
            <a:off x="1823968" y="1946405"/>
            <a:ext cx="70953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ReportLab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GeraldoReports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(BR)</a:t>
            </a:r>
          </a:p>
          <a:p>
            <a:pPr lvl="1" algn="just"/>
            <a:endParaRPr lang="pt-BR" sz="1800" b="1" dirty="0">
              <a:solidFill>
                <a:srgbClr val="005B8C"/>
              </a:solidFill>
            </a:endParaRPr>
          </a:p>
        </p:txBody>
      </p:sp>
      <p:sp>
        <p:nvSpPr>
          <p:cNvPr id="59" name="Google Shape;3640;p60">
            <a:extLst>
              <a:ext uri="{FF2B5EF4-FFF2-40B4-BE49-F238E27FC236}">
                <a16:creationId xmlns:a16="http://schemas.microsoft.com/office/drawing/2014/main" id="{8D6016F9-EAE9-4429-83E8-6B4ACA60ED58}"/>
              </a:ext>
            </a:extLst>
          </p:cNvPr>
          <p:cNvSpPr txBox="1">
            <a:spLocks/>
          </p:cNvSpPr>
          <p:nvPr/>
        </p:nvSpPr>
        <p:spPr>
          <a:xfrm>
            <a:off x="1415089" y="1530485"/>
            <a:ext cx="3374751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Geração de relatórios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E5BB91D4-1EFD-471E-92F8-81A2FA106DD2}"/>
              </a:ext>
            </a:extLst>
          </p:cNvPr>
          <p:cNvSpPr/>
          <p:nvPr/>
        </p:nvSpPr>
        <p:spPr>
          <a:xfrm>
            <a:off x="1839639" y="1164193"/>
            <a:ext cx="40822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Blender</a:t>
            </a:r>
          </a:p>
          <a:p>
            <a:pPr lvl="1" algn="just"/>
            <a:endParaRPr lang="pt-BR" sz="1800" b="1" dirty="0">
              <a:solidFill>
                <a:srgbClr val="005B8C"/>
              </a:solidFill>
            </a:endParaRPr>
          </a:p>
        </p:txBody>
      </p:sp>
      <p:sp>
        <p:nvSpPr>
          <p:cNvPr id="61" name="Google Shape;3640;p60">
            <a:extLst>
              <a:ext uri="{FF2B5EF4-FFF2-40B4-BE49-F238E27FC236}">
                <a16:creationId xmlns:a16="http://schemas.microsoft.com/office/drawing/2014/main" id="{2C059A2D-FFB1-4747-8161-DCFFFB690967}"/>
              </a:ext>
            </a:extLst>
          </p:cNvPr>
          <p:cNvSpPr txBox="1">
            <a:spLocks/>
          </p:cNvSpPr>
          <p:nvPr/>
        </p:nvSpPr>
        <p:spPr>
          <a:xfrm>
            <a:off x="1430761" y="2364030"/>
            <a:ext cx="3374751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Teste de Códigos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6B68397-3C27-46B4-A993-F3A319F8DC64}"/>
              </a:ext>
            </a:extLst>
          </p:cNvPr>
          <p:cNvSpPr/>
          <p:nvPr/>
        </p:nvSpPr>
        <p:spPr>
          <a:xfrm>
            <a:off x="1823968" y="2774750"/>
            <a:ext cx="70953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Testes unitários: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DocTests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Selenium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</a:p>
          <a:p>
            <a:pPr lvl="1" algn="just"/>
            <a:endParaRPr lang="pt-BR" sz="1800" b="1" dirty="0">
              <a:solidFill>
                <a:srgbClr val="005B8C"/>
              </a:solidFill>
            </a:endParaRPr>
          </a:p>
        </p:txBody>
      </p:sp>
      <p:sp>
        <p:nvSpPr>
          <p:cNvPr id="63" name="Google Shape;3640;p60">
            <a:extLst>
              <a:ext uri="{FF2B5EF4-FFF2-40B4-BE49-F238E27FC236}">
                <a16:creationId xmlns:a16="http://schemas.microsoft.com/office/drawing/2014/main" id="{97483DDC-5A0B-41D0-9F0E-9A5445C12AE1}"/>
              </a:ext>
            </a:extLst>
          </p:cNvPr>
          <p:cNvSpPr txBox="1">
            <a:spLocks/>
          </p:cNvSpPr>
          <p:nvPr/>
        </p:nvSpPr>
        <p:spPr>
          <a:xfrm>
            <a:off x="1430761" y="3234061"/>
            <a:ext cx="3374751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Reconhecimento Facial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098B9B1A-C772-4FD8-A7F8-F9191963ED35}"/>
              </a:ext>
            </a:extLst>
          </p:cNvPr>
          <p:cNvSpPr/>
          <p:nvPr/>
        </p:nvSpPr>
        <p:spPr>
          <a:xfrm>
            <a:off x="1728019" y="3661551"/>
            <a:ext cx="7095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OpenCV</a:t>
            </a:r>
            <a:r>
              <a:rPr lang="pt-BR" sz="1600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pt-BR" sz="1600" dirty="0" err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SimpleCV</a:t>
            </a:r>
            <a:endParaRPr lang="pt-BR" sz="1800" dirty="0">
              <a:solidFill>
                <a:srgbClr val="005B8C"/>
              </a:solidFill>
            </a:endParaRPr>
          </a:p>
        </p:txBody>
      </p:sp>
      <p:sp>
        <p:nvSpPr>
          <p:cNvPr id="26" name="Google Shape;3639;p60">
            <a:extLst>
              <a:ext uri="{FF2B5EF4-FFF2-40B4-BE49-F238E27FC236}">
                <a16:creationId xmlns:a16="http://schemas.microsoft.com/office/drawing/2014/main" id="{6A4C43C1-1EED-438D-8C2B-11C28E13A193}"/>
              </a:ext>
            </a:extLst>
          </p:cNvPr>
          <p:cNvSpPr/>
          <p:nvPr/>
        </p:nvSpPr>
        <p:spPr>
          <a:xfrm>
            <a:off x="996129" y="4024328"/>
            <a:ext cx="547200" cy="5475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640;p60">
            <a:extLst>
              <a:ext uri="{FF2B5EF4-FFF2-40B4-BE49-F238E27FC236}">
                <a16:creationId xmlns:a16="http://schemas.microsoft.com/office/drawing/2014/main" id="{6FCE2BC3-7D86-48C8-ADD0-80FC9DF3D97A}"/>
              </a:ext>
            </a:extLst>
          </p:cNvPr>
          <p:cNvSpPr txBox="1">
            <a:spLocks/>
          </p:cNvSpPr>
          <p:nvPr/>
        </p:nvSpPr>
        <p:spPr>
          <a:xfrm>
            <a:off x="1670621" y="4077113"/>
            <a:ext cx="6546186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Robótica, tipografia, gerenciadores de pacotes, desenvolvimento de Jogos, Análise de dados, tratamento de imagens, </a:t>
            </a:r>
            <a:r>
              <a:rPr lang="pt-BR" sz="1800" b="1" dirty="0" err="1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machine</a:t>
            </a:r>
            <a:r>
              <a:rPr lang="pt-BR" sz="1800" b="1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Learning, entre outros.</a:t>
            </a:r>
          </a:p>
        </p:txBody>
      </p:sp>
      <p:sp>
        <p:nvSpPr>
          <p:cNvPr id="36" name="Google Shape;3647;p60">
            <a:extLst>
              <a:ext uri="{FF2B5EF4-FFF2-40B4-BE49-F238E27FC236}">
                <a16:creationId xmlns:a16="http://schemas.microsoft.com/office/drawing/2014/main" id="{4B0E2C57-932A-4044-9218-4CF736C201F5}"/>
              </a:ext>
            </a:extLst>
          </p:cNvPr>
          <p:cNvSpPr/>
          <p:nvPr/>
        </p:nvSpPr>
        <p:spPr>
          <a:xfrm>
            <a:off x="1101855" y="4151773"/>
            <a:ext cx="312110" cy="29260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96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60"/>
          <p:cNvSpPr txBox="1">
            <a:spLocks noGrp="1"/>
          </p:cNvSpPr>
          <p:nvPr>
            <p:ph type="title"/>
          </p:nvPr>
        </p:nvSpPr>
        <p:spPr>
          <a:xfrm>
            <a:off x="140136" y="132239"/>
            <a:ext cx="6996644" cy="5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matic SC" panose="020B0604020202020204" charset="-79"/>
              </a:rPr>
              <a:t>Ambiente de Desenvolvimento Integrado</a:t>
            </a:r>
            <a:endParaRPr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  <a:cs typeface="Amatic SC" panose="020B0604020202020204" charset="-79"/>
            </a:endParaRPr>
          </a:p>
        </p:txBody>
      </p:sp>
      <p:sp>
        <p:nvSpPr>
          <p:cNvPr id="44" name="Google Shape;3645;p60">
            <a:extLst>
              <a:ext uri="{FF2B5EF4-FFF2-40B4-BE49-F238E27FC236}">
                <a16:creationId xmlns:a16="http://schemas.microsoft.com/office/drawing/2014/main" id="{DCE9A004-A896-44C3-8AAC-2604774132BC}"/>
              </a:ext>
            </a:extLst>
          </p:cNvPr>
          <p:cNvSpPr/>
          <p:nvPr/>
        </p:nvSpPr>
        <p:spPr>
          <a:xfrm>
            <a:off x="322504" y="4522936"/>
            <a:ext cx="292605" cy="214575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DBF040B-BF0A-4440-B58D-4EC7E207E41F}"/>
              </a:ext>
            </a:extLst>
          </p:cNvPr>
          <p:cNvSpPr/>
          <p:nvPr/>
        </p:nvSpPr>
        <p:spPr>
          <a:xfrm>
            <a:off x="322504" y="979576"/>
            <a:ext cx="77175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Bahnschrift Light" panose="020B0502040204020203" pitchFamily="34" charset="0"/>
              </a:rPr>
              <a:t>Um </a:t>
            </a:r>
            <a:r>
              <a:rPr lang="pt-BR" sz="2000" b="1" dirty="0">
                <a:latin typeface="Bahnschrift Light" panose="020B0502040204020203" pitchFamily="34" charset="0"/>
              </a:rPr>
              <a:t>Ambiente de Desenvolvimento Integrado </a:t>
            </a:r>
            <a:r>
              <a:rPr lang="pt-BR" sz="2000" dirty="0">
                <a:latin typeface="Bahnschrift Light" panose="020B0502040204020203" pitchFamily="34" charset="0"/>
              </a:rPr>
              <a:t>– IDE é uma plataforma para criar aplicações. Vem na sua estrutura várias ferramentas integradas, que possibilita termos acesso através de uma única </a:t>
            </a:r>
            <a:r>
              <a:rPr lang="pt-BR" sz="2000" b="1" dirty="0">
                <a:latin typeface="Bahnschrift Light" panose="020B0502040204020203" pitchFamily="34" charset="0"/>
              </a:rPr>
              <a:t>Interface de Usuário Gráfica </a:t>
            </a:r>
            <a:r>
              <a:rPr lang="pt-BR" sz="2000" dirty="0">
                <a:latin typeface="Bahnschrift Light" panose="020B0502040204020203" pitchFamily="34" charset="0"/>
              </a:rPr>
              <a:t>(GUI).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1857BA5-DB0E-49AA-A1BA-7D9C221D9357}"/>
              </a:ext>
            </a:extLst>
          </p:cNvPr>
          <p:cNvSpPr/>
          <p:nvPr/>
        </p:nvSpPr>
        <p:spPr>
          <a:xfrm>
            <a:off x="322504" y="2460238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2000" dirty="0">
                <a:latin typeface="-apple-system"/>
              </a:rPr>
              <a:t>Características de uma IDE: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latin typeface="-apple-system"/>
              </a:rPr>
              <a:t>Editor de código – fonte;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latin typeface="-apple-system"/>
              </a:rPr>
              <a:t>Compilação local;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000" dirty="0" err="1">
                <a:latin typeface="-apple-system"/>
              </a:rPr>
              <a:t>Debugger</a:t>
            </a:r>
            <a:r>
              <a:rPr lang="pt-BR" sz="2000" dirty="0">
                <a:latin typeface="-apple-system"/>
              </a:rPr>
              <a:t>;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35CEE19-8FE3-4E8E-A473-9621DF4AEEF6}"/>
              </a:ext>
            </a:extLst>
          </p:cNvPr>
          <p:cNvGrpSpPr/>
          <p:nvPr/>
        </p:nvGrpSpPr>
        <p:grpSpPr>
          <a:xfrm>
            <a:off x="5435491" y="2460238"/>
            <a:ext cx="2236419" cy="1645058"/>
            <a:chOff x="8330408" y="2499938"/>
            <a:chExt cx="2663686" cy="2066770"/>
          </a:xfrm>
        </p:grpSpPr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11AEA7C2-4090-465C-8080-6580129C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0065" y="2499938"/>
              <a:ext cx="2124371" cy="1762371"/>
            </a:xfrm>
            <a:prstGeom prst="rect">
              <a:avLst/>
            </a:prstGeom>
          </p:spPr>
        </p:pic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7EAB04CF-5FE2-485B-A935-0021412ACD61}"/>
                </a:ext>
              </a:extLst>
            </p:cNvPr>
            <p:cNvSpPr txBox="1"/>
            <p:nvPr/>
          </p:nvSpPr>
          <p:spPr>
            <a:xfrm>
              <a:off x="8330408" y="4105043"/>
              <a:ext cx="2663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err="1"/>
                <a:t>Pycharm</a:t>
              </a:r>
              <a:endParaRPr lang="pt-BR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3" name="Retângulo 42">
            <a:extLst>
              <a:ext uri="{FF2B5EF4-FFF2-40B4-BE49-F238E27FC236}">
                <a16:creationId xmlns:a16="http://schemas.microsoft.com/office/drawing/2014/main" id="{F7C2C23C-9B95-408E-B568-BC1F78C7B18A}"/>
              </a:ext>
            </a:extLst>
          </p:cNvPr>
          <p:cNvSpPr/>
          <p:nvPr/>
        </p:nvSpPr>
        <p:spPr>
          <a:xfrm>
            <a:off x="7591070" y="4897279"/>
            <a:ext cx="22926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dirty="0"/>
              <a:t>Fonte: </a:t>
            </a:r>
            <a:r>
              <a:rPr lang="pt-BR" sz="1000" dirty="0"/>
              <a:t>REDHAT, 2019</a:t>
            </a:r>
          </a:p>
        </p:txBody>
      </p:sp>
    </p:spTree>
    <p:extLst>
      <p:ext uri="{BB962C8B-B14F-4D97-AF65-F5344CB8AC3E}">
        <p14:creationId xmlns:p14="http://schemas.microsoft.com/office/powerpoint/2010/main" val="329470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121;p48">
            <a:extLst>
              <a:ext uri="{FF2B5EF4-FFF2-40B4-BE49-F238E27FC236}">
                <a16:creationId xmlns:a16="http://schemas.microsoft.com/office/drawing/2014/main" id="{3FA2B75E-517C-4119-8DA7-360FF95EB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43137" y="124307"/>
            <a:ext cx="6995700" cy="5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accent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Interface Gráfica: Conhecendo a GUI</a:t>
            </a:r>
            <a:endParaRPr sz="2400" dirty="0">
              <a:solidFill>
                <a:schemeClr val="accent2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EF678D97-BFF8-4241-B7D0-E5B23635535C}"/>
              </a:ext>
            </a:extLst>
          </p:cNvPr>
          <p:cNvSpPr/>
          <p:nvPr/>
        </p:nvSpPr>
        <p:spPr>
          <a:xfrm>
            <a:off x="286300" y="957506"/>
            <a:ext cx="6582851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0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GUI (</a:t>
            </a:r>
            <a:r>
              <a:rPr lang="pt-BR" sz="2000" b="1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Graphical</a:t>
            </a:r>
            <a:r>
              <a:rPr lang="pt-BR" sz="20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user</a:t>
            </a:r>
            <a:r>
              <a:rPr lang="pt-BR" sz="20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 interface) </a:t>
            </a:r>
            <a:r>
              <a:rPr lang="pt-BR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Interface Gráfica do Usuário</a:t>
            </a:r>
          </a:p>
          <a:p>
            <a:pPr lvl="1" algn="just"/>
            <a:endParaRPr lang="pt-BR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lvl="1" algn="just"/>
            <a:r>
              <a:rPr lang="pt-BR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Considerada um modelo/molde de interface que permite a interação do usuário com o computador, através de elementos gráficos.</a:t>
            </a:r>
          </a:p>
          <a:p>
            <a:pPr lvl="1" algn="just"/>
            <a:endParaRPr lang="pt-BR" sz="2000" b="1" dirty="0">
              <a:solidFill>
                <a:srgbClr val="005B8C"/>
              </a:solidFill>
              <a:latin typeface="Bahnschrift Light" panose="020B0502040204020203" pitchFamily="34" charset="0"/>
            </a:endParaRPr>
          </a:p>
          <a:p>
            <a:pPr lvl="1" algn="ctr"/>
            <a:r>
              <a:rPr lang="pt-BR" sz="2000" dirty="0">
                <a:solidFill>
                  <a:srgbClr val="0070C0"/>
                </a:solidFill>
                <a:latin typeface="Bahnschrift Light" panose="020B0502040204020203" pitchFamily="34" charset="0"/>
              </a:rPr>
              <a:t>Interação com os dispositivos digitais</a:t>
            </a:r>
          </a:p>
          <a:p>
            <a:pPr lvl="1" algn="just"/>
            <a:endParaRPr lang="pt-BR" sz="1800" b="1" dirty="0">
              <a:solidFill>
                <a:srgbClr val="005B8C"/>
              </a:solidFill>
            </a:endParaRPr>
          </a:p>
        </p:txBody>
      </p:sp>
      <p:pic>
        <p:nvPicPr>
          <p:cNvPr id="44" name="Imagem 43" descr="mouse.png">
            <a:extLst>
              <a:ext uri="{FF2B5EF4-FFF2-40B4-BE49-F238E27FC236}">
                <a16:creationId xmlns:a16="http://schemas.microsoft.com/office/drawing/2014/main" id="{7D653C42-C175-4377-9A59-2E6BF8F4AF4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-1004" r="47978"/>
          <a:stretch>
            <a:fillRect/>
          </a:stretch>
        </p:blipFill>
        <p:spPr>
          <a:xfrm flipH="1">
            <a:off x="1401064" y="3462289"/>
            <a:ext cx="1275229" cy="1237960"/>
          </a:xfrm>
          <a:prstGeom prst="rect">
            <a:avLst/>
          </a:prstGeom>
        </p:spPr>
      </p:pic>
      <p:pic>
        <p:nvPicPr>
          <p:cNvPr id="45" name="Imagem 44" descr="teclado.png">
            <a:extLst>
              <a:ext uri="{FF2B5EF4-FFF2-40B4-BE49-F238E27FC236}">
                <a16:creationId xmlns:a16="http://schemas.microsoft.com/office/drawing/2014/main" id="{D6BC2B5A-2114-414B-BD68-44A90C72835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3397488" y="3582519"/>
            <a:ext cx="1953939" cy="97697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4B1C394-8F19-440A-909E-D3DA6B3F9B7B}"/>
              </a:ext>
            </a:extLst>
          </p:cNvPr>
          <p:cNvSpPr/>
          <p:nvPr/>
        </p:nvSpPr>
        <p:spPr>
          <a:xfrm>
            <a:off x="6869151" y="4897279"/>
            <a:ext cx="21370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b="1" dirty="0"/>
              <a:t>Fonte: </a:t>
            </a:r>
            <a:r>
              <a:rPr lang="pt-BR" sz="1000" dirty="0"/>
              <a:t>Nascimento, 2014</a:t>
            </a:r>
          </a:p>
        </p:txBody>
      </p:sp>
    </p:spTree>
    <p:extLst>
      <p:ext uri="{BB962C8B-B14F-4D97-AF65-F5344CB8AC3E}">
        <p14:creationId xmlns:p14="http://schemas.microsoft.com/office/powerpoint/2010/main" val="4253567071"/>
      </p:ext>
    </p:extLst>
  </p:cSld>
  <p:clrMapOvr>
    <a:masterClrMapping/>
  </p:clrMapOvr>
</p:sld>
</file>

<file path=ppt/theme/theme1.xml><?xml version="1.0" encoding="utf-8"?>
<a:theme xmlns:a="http://schemas.openxmlformats.org/drawingml/2006/main" name="IT Services by Slidesgo">
  <a:themeElements>
    <a:clrScheme name="Simple Light">
      <a:dk1>
        <a:srgbClr val="343434"/>
      </a:dk1>
      <a:lt1>
        <a:srgbClr val="FFFFFF"/>
      </a:lt1>
      <a:dk2>
        <a:srgbClr val="343434"/>
      </a:dk2>
      <a:lt2>
        <a:srgbClr val="F0F7ED"/>
      </a:lt2>
      <a:accent1>
        <a:srgbClr val="00899D"/>
      </a:accent1>
      <a:accent2>
        <a:srgbClr val="FF7210"/>
      </a:accent2>
      <a:accent3>
        <a:srgbClr val="343434"/>
      </a:accent3>
      <a:accent4>
        <a:srgbClr val="CECECE"/>
      </a:accent4>
      <a:accent5>
        <a:srgbClr val="00BBC1"/>
      </a:accent5>
      <a:accent6>
        <a:srgbClr val="D5DEE4"/>
      </a:accent6>
      <a:hlink>
        <a:srgbClr val="F0F7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1997</Words>
  <Application>Microsoft Office PowerPoint</Application>
  <PresentationFormat>Apresentação na tela (16:9)</PresentationFormat>
  <Paragraphs>353</Paragraphs>
  <Slides>60</Slides>
  <Notes>58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74" baseType="lpstr">
      <vt:lpstr>Bahnschrift</vt:lpstr>
      <vt:lpstr>Roboto</vt:lpstr>
      <vt:lpstr>Helvetica Neue</vt:lpstr>
      <vt:lpstr>Arial</vt:lpstr>
      <vt:lpstr>MS Gothic</vt:lpstr>
      <vt:lpstr>Wingdings</vt:lpstr>
      <vt:lpstr>Amatic SC</vt:lpstr>
      <vt:lpstr>Lato</vt:lpstr>
      <vt:lpstr>JetBrains Mono</vt:lpstr>
      <vt:lpstr>Muli</vt:lpstr>
      <vt:lpstr>-apple-system</vt:lpstr>
      <vt:lpstr>Poppins</vt:lpstr>
      <vt:lpstr>Bahnschrift Light</vt:lpstr>
      <vt:lpstr>IT Services by Slidesgo</vt:lpstr>
      <vt:lpstr>Python para aplicativos</vt:lpstr>
      <vt:lpstr>Sobre mim</vt:lpstr>
      <vt:lpstr>Apresentação do PowerPoint</vt:lpstr>
      <vt:lpstr>Python e Seus Recursos</vt:lpstr>
      <vt:lpstr>Breve Histórico</vt:lpstr>
      <vt:lpstr>Onde usar o Python?</vt:lpstr>
      <vt:lpstr>Onde usar o Python?</vt:lpstr>
      <vt:lpstr>Ambiente de Desenvolvimento Integrado</vt:lpstr>
      <vt:lpstr>Interface Gráfica: Conhecendo a GUI</vt:lpstr>
      <vt:lpstr>01</vt:lpstr>
      <vt:lpstr>Apresentação do PowerPoint</vt:lpstr>
      <vt:lpstr>Características do KIVY</vt:lpstr>
      <vt:lpstr>Apresentação do PowerPoint</vt:lpstr>
      <vt:lpstr>Apresentação do PowerPoint</vt:lpstr>
      <vt:lpstr>Características do Tkinter</vt:lpstr>
      <vt:lpstr>Desvantagens do Tkinter</vt:lpstr>
      <vt:lpstr>Componentes Importantes</vt:lpstr>
      <vt:lpstr>Apresentação do PowerPoint</vt:lpstr>
      <vt:lpstr>Preparando o ambiente</vt:lpstr>
      <vt:lpstr>Apresentação do PowerPoint</vt:lpstr>
      <vt:lpstr>Apresentação do PowerPoint</vt:lpstr>
      <vt:lpstr>Apresentação do PowerPoint</vt:lpstr>
      <vt:lpstr>Interface Gráfica</vt:lpstr>
      <vt:lpstr>Apresentação do PowerPoint</vt:lpstr>
      <vt:lpstr>Apresentação do PowerPoint</vt:lpstr>
      <vt:lpstr>Propriedades da janela Principal</vt:lpstr>
      <vt:lpstr>Propriedades da janela Principal</vt:lpstr>
      <vt:lpstr>Apresentação do PowerPoint</vt:lpstr>
      <vt:lpstr>3 Pilares Gráficos</vt:lpstr>
      <vt:lpstr>Widgets (componentes)</vt:lpstr>
      <vt:lpstr>Definir fonte no Tkinter</vt:lpstr>
      <vt:lpstr>Propriedades das Fontes</vt:lpstr>
      <vt:lpstr>Propriedades das Fontes</vt:lpstr>
      <vt:lpstr>Propriedades das Labels</vt:lpstr>
      <vt:lpstr>Gerenciadores de layouts</vt:lpstr>
      <vt:lpstr>Apresentação do PowerPoint</vt:lpstr>
      <vt:lpstr>Apresentação do PowerPoint</vt:lpstr>
      <vt:lpstr>Propriedade Side</vt:lpstr>
      <vt:lpstr>Apresentação do PowerPoint</vt:lpstr>
      <vt:lpstr>Propriedade Anchor</vt:lpstr>
      <vt:lpstr>Apresentação do PowerPoint</vt:lpstr>
      <vt:lpstr>Apresentação do PowerPoint</vt:lpstr>
      <vt:lpstr>Apresentação do PowerPoint</vt:lpstr>
      <vt:lpstr>Apresentação do PowerPoint</vt:lpstr>
      <vt:lpstr>Propriedade Fill</vt:lpstr>
      <vt:lpstr>Apresentação do PowerPoint</vt:lpstr>
      <vt:lpstr>Apresentação do PowerPoint</vt:lpstr>
      <vt:lpstr>Apresentação do PowerPoint</vt:lpstr>
      <vt:lpstr>Propriedade Expand</vt:lpstr>
      <vt:lpstr>Apresentação do PowerPoint</vt:lpstr>
      <vt:lpstr>Apresentação do PowerPoint</vt:lpstr>
      <vt:lpstr>Gerenciador Place</vt:lpstr>
      <vt:lpstr>Apresentação do PowerPoint</vt:lpstr>
      <vt:lpstr>Gerenciador Grid</vt:lpstr>
      <vt:lpstr>Apresentação do PowerPoint</vt:lpstr>
      <vt:lpstr>Apresentação do PowerPoint</vt:lpstr>
      <vt:lpstr>Espaçamentos internos e externos</vt:lpstr>
      <vt:lpstr>Apresentação do PowerPoint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Aplicações em Python</dc:title>
  <cp:lastModifiedBy>Bruno</cp:lastModifiedBy>
  <cp:revision>82</cp:revision>
  <dcterms:modified xsi:type="dcterms:W3CDTF">2024-07-12T19:31:29Z</dcterms:modified>
</cp:coreProperties>
</file>